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44"/>
  </p:notesMasterIdLst>
  <p:handoutMasterIdLst>
    <p:handoutMasterId r:id="rId45"/>
  </p:handoutMasterIdLst>
  <p:sldIdLst>
    <p:sldId id="297" r:id="rId2"/>
    <p:sldId id="298" r:id="rId3"/>
    <p:sldId id="339" r:id="rId4"/>
    <p:sldId id="329" r:id="rId5"/>
    <p:sldId id="330" r:id="rId6"/>
    <p:sldId id="331" r:id="rId7"/>
    <p:sldId id="332" r:id="rId8"/>
    <p:sldId id="333" r:id="rId9"/>
    <p:sldId id="334" r:id="rId10"/>
    <p:sldId id="335" r:id="rId11"/>
    <p:sldId id="336" r:id="rId12"/>
    <p:sldId id="337" r:id="rId13"/>
    <p:sldId id="338" r:id="rId14"/>
    <p:sldId id="340" r:id="rId15"/>
    <p:sldId id="341" r:id="rId16"/>
    <p:sldId id="342" r:id="rId17"/>
    <p:sldId id="343" r:id="rId18"/>
    <p:sldId id="344" r:id="rId19"/>
    <p:sldId id="345" r:id="rId20"/>
    <p:sldId id="346" r:id="rId21"/>
    <p:sldId id="348" r:id="rId22"/>
    <p:sldId id="349" r:id="rId23"/>
    <p:sldId id="350" r:id="rId24"/>
    <p:sldId id="351" r:id="rId25"/>
    <p:sldId id="366" r:id="rId26"/>
    <p:sldId id="365" r:id="rId27"/>
    <p:sldId id="352" r:id="rId28"/>
    <p:sldId id="353" r:id="rId29"/>
    <p:sldId id="354" r:id="rId30"/>
    <p:sldId id="355" r:id="rId31"/>
    <p:sldId id="356" r:id="rId32"/>
    <p:sldId id="357" r:id="rId33"/>
    <p:sldId id="358" r:id="rId34"/>
    <p:sldId id="359" r:id="rId35"/>
    <p:sldId id="360" r:id="rId36"/>
    <p:sldId id="361" r:id="rId37"/>
    <p:sldId id="362" r:id="rId38"/>
    <p:sldId id="363" r:id="rId39"/>
    <p:sldId id="367" r:id="rId40"/>
    <p:sldId id="369" r:id="rId41"/>
    <p:sldId id="368" r:id="rId42"/>
    <p:sldId id="364" r:id="rId43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7"/>
            <p14:sldId id="298"/>
            <p14:sldId id="339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40"/>
            <p14:sldId id="341"/>
            <p14:sldId id="342"/>
            <p14:sldId id="343"/>
            <p14:sldId id="344"/>
            <p14:sldId id="345"/>
            <p14:sldId id="346"/>
            <p14:sldId id="348"/>
            <p14:sldId id="349"/>
            <p14:sldId id="350"/>
            <p14:sldId id="351"/>
            <p14:sldId id="366"/>
            <p14:sldId id="365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7"/>
            <p14:sldId id="369"/>
            <p14:sldId id="368"/>
            <p14:sldId id="3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86122"/>
  </p:normalViewPr>
  <p:slideViewPr>
    <p:cSldViewPr>
      <p:cViewPr varScale="1">
        <p:scale>
          <a:sx n="109" d="100"/>
          <a:sy n="109" d="100"/>
        </p:scale>
        <p:origin x="125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2/7/23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77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Yes, we can use</a:t>
            </a:r>
            <a:r>
              <a:rPr lang="en-US" baseline="0" dirty="0"/>
              <a:t> templates for this issue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40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function</a:t>
            </a:r>
            <a:r>
              <a:rPr lang="en-US" baseline="0" dirty="0"/>
              <a:t> couldn't exist (easily) in C++.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81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864931" fontAlgn="base">
              <a:spcBef>
                <a:spcPct val="30000"/>
              </a:spcBef>
              <a:spcAft>
                <a:spcPct val="0"/>
              </a:spcAft>
              <a:defRPr/>
            </a:pPr>
            <a:r>
              <a:rPr lang="en-US" dirty="0"/>
              <a:t>tail call - a function call that happens inside another function as its final 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754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Get-nth is TR</a:t>
            </a:r>
          </a:p>
          <a:p>
            <a:r>
              <a:rPr lang="en-US" dirty="0" err="1"/>
              <a:t>Goodmax</a:t>
            </a:r>
            <a:r>
              <a:rPr lang="en-US" dirty="0"/>
              <a:t> is not TR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363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Emphasize</a:t>
            </a:r>
            <a:r>
              <a:rPr lang="en-US" baseline="0" dirty="0"/>
              <a:t> you can turn any while loop into tail recursion.</a:t>
            </a:r>
          </a:p>
          <a:p>
            <a:r>
              <a:rPr lang="en-US" baseline="0" dirty="0"/>
              <a:t>The key is any local variables to the functions will become arguments to the recursive helper function.</a:t>
            </a:r>
          </a:p>
          <a:p>
            <a:r>
              <a:rPr lang="en-US" baseline="0" dirty="0"/>
              <a:t>Any updates to those variables in the while loop (mutations), become the new value of the variable in the recursive call.</a:t>
            </a:r>
          </a:p>
          <a:p>
            <a:r>
              <a:rPr lang="en-US" baseline="0" dirty="0"/>
              <a:t>This is the key for how we "FAKE" mutation in functional programming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03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tags" Target="../tags/tag1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6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79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For "regular" list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r>
              <a:rPr lang="en-US" dirty="0">
                <a:latin typeface="Arial"/>
                <a:cs typeface="Arial"/>
              </a:rPr>
              <a:t> of the list.</a:t>
            </a:r>
            <a:br>
              <a:rPr lang="en-US" dirty="0">
                <a:latin typeface="Arial"/>
                <a:cs typeface="Arial"/>
              </a:rPr>
            </a:br>
            <a:br>
              <a:rPr lang="en-US" dirty="0">
                <a:latin typeface="Arial"/>
                <a:cs typeface="Arial"/>
              </a:rPr>
            </a:b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For a list with possible nested lists…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the car of the list is a list</a:t>
            </a:r>
          </a:p>
          <a:p>
            <a:pPr lvl="2"/>
            <a:r>
              <a:rPr lang="en-US" dirty="0">
                <a:latin typeface="Arial"/>
                <a:cs typeface="Arial"/>
              </a:rPr>
              <a:t>return length of the car (which is a list) plus length of </a:t>
            </a:r>
            <a:r>
              <a:rPr lang="en-US" dirty="0" err="1">
                <a:latin typeface="Arial"/>
                <a:cs typeface="Arial"/>
              </a:rPr>
              <a:t>cdr</a:t>
            </a:r>
            <a:endParaRPr lang="en-US" dirty="0">
              <a:latin typeface="Arial"/>
              <a:cs typeface="Arial"/>
            </a:endParaRPr>
          </a:p>
          <a:p>
            <a:pPr lvl="1"/>
            <a:r>
              <a:rPr lang="en-US" dirty="0">
                <a:latin typeface="Arial"/>
                <a:cs typeface="Arial"/>
              </a:rPr>
              <a:t>else (car is not a list)</a:t>
            </a:r>
          </a:p>
          <a:p>
            <a:pPr lvl="2"/>
            <a:r>
              <a:rPr lang="en-US" dirty="0">
                <a:latin typeface="Arial"/>
                <a:cs typeface="Arial"/>
              </a:rPr>
              <a:t>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1814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519" y="1600200"/>
            <a:ext cx="882414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(define (length-nested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(</a:t>
            </a:r>
            <a:r>
              <a:rPr lang="en-US" sz="2400" b="1" dirty="0" err="1">
                <a:latin typeface="Courier"/>
                <a:cs typeface="Courier"/>
              </a:rPr>
              <a:t>cond</a:t>
            </a:r>
            <a:r>
              <a:rPr lang="en-US" sz="2400" b="1" dirty="0">
                <a:latin typeface="Courier"/>
                <a:cs typeface="Courier"/>
              </a:rPr>
              <a:t> ((null?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 0)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((list? (car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   (+ (length-nested (car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      (length-nested (</a:t>
            </a:r>
            <a:r>
              <a:rPr lang="en-US" sz="2400" b="1" dirty="0" err="1">
                <a:latin typeface="Courier"/>
                <a:cs typeface="Courier"/>
              </a:rPr>
              <a:t>cdr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))))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(#t (+ 1 (length-nested (</a:t>
            </a:r>
            <a:r>
              <a:rPr lang="en-US" sz="2400" b="1" dirty="0" err="1">
                <a:latin typeface="Courier"/>
                <a:cs typeface="Courier"/>
              </a:rPr>
              <a:t>cdr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))))))</a:t>
            </a:r>
          </a:p>
        </p:txBody>
      </p:sp>
    </p:spTree>
    <p:extLst>
      <p:ext uri="{BB962C8B-B14F-4D97-AF65-F5344CB8AC3E}">
        <p14:creationId xmlns:p14="http://schemas.microsoft.com/office/powerpoint/2010/main" val="1421204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0769"/>
          </a:xfrm>
        </p:spPr>
        <p:txBody>
          <a:bodyPr>
            <a:normAutofit/>
          </a:bodyPr>
          <a:lstStyle/>
          <a:p>
            <a:r>
              <a:rPr lang="en-US" dirty="0"/>
              <a:t>Side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47704"/>
            <a:ext cx="8077200" cy="4948296"/>
          </a:xfrm>
        </p:spPr>
        <p:txBody>
          <a:bodyPr>
            <a:normAutofit/>
          </a:bodyPr>
          <a:lstStyle/>
          <a:p>
            <a:r>
              <a:rPr lang="en-US" dirty="0"/>
              <a:t>In programming, a function has a side effect if it modifies some state or has an observable interaction with functions outside of itself (other functions or the outside world).</a:t>
            </a:r>
            <a:br>
              <a:rPr lang="en-US" dirty="0"/>
            </a:br>
            <a:endParaRPr lang="en-US" dirty="0"/>
          </a:p>
          <a:p>
            <a:r>
              <a:rPr lang="en-US" dirty="0"/>
              <a:t>Mutation is an example of a side effect.</a:t>
            </a:r>
          </a:p>
          <a:p>
            <a:pPr lvl="1"/>
            <a:r>
              <a:rPr lang="en-US" dirty="0"/>
              <a:t>Also: printing to the screen, modifying files, </a:t>
            </a:r>
            <a:r>
              <a:rPr lang="en-US" dirty="0" err="1"/>
              <a:t>etc</a:t>
            </a:r>
            <a:br>
              <a:rPr lang="en-US" dirty="0"/>
            </a:br>
            <a:endParaRPr lang="en-US" dirty="0"/>
          </a:p>
          <a:p>
            <a:r>
              <a:rPr lang="en-US" dirty="0"/>
              <a:t>Functional programming (in Racket, Scheme, Lisp) traditionally avoids side effects as much as possible.</a:t>
            </a:r>
          </a:p>
          <a:p>
            <a:pPr lvl="1"/>
            <a:r>
              <a:rPr lang="en-US" dirty="0"/>
              <a:t>Makes it much simpler to reason about how a program works.</a:t>
            </a:r>
          </a:p>
          <a:p>
            <a:pPr lvl="1"/>
            <a:r>
              <a:rPr lang="en-US" dirty="0"/>
              <a:t>Without side effects, calling a function with a fixed set of arguments is guaranteed to always return the same value.</a:t>
            </a:r>
          </a:p>
        </p:txBody>
      </p:sp>
    </p:spTree>
    <p:extLst>
      <p:ext uri="{BB962C8B-B14F-4D97-AF65-F5344CB8AC3E}">
        <p14:creationId xmlns:p14="http://schemas.microsoft.com/office/powerpoint/2010/main" val="1874220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0769"/>
          </a:xfrm>
        </p:spPr>
        <p:txBody>
          <a:bodyPr>
            <a:normAutofit/>
          </a:bodyPr>
          <a:lstStyle/>
          <a:p>
            <a:r>
              <a:rPr lang="en-US" dirty="0"/>
              <a:t>Side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89" y="1147704"/>
            <a:ext cx="8908815" cy="4948296"/>
          </a:xfrm>
        </p:spPr>
        <p:txBody>
          <a:bodyPr>
            <a:normAutofit/>
          </a:bodyPr>
          <a:lstStyle/>
          <a:p>
            <a:r>
              <a:rPr lang="en-US" dirty="0"/>
              <a:t>In Racket, function bodies may contain more than one expression, if the extra expressions </a:t>
            </a:r>
            <a:r>
              <a:rPr lang="en-US" b="1" i="1" dirty="0"/>
              <a:t>come first and are evaluated only for their side effects.</a:t>
            </a:r>
          </a:p>
          <a:p>
            <a:pPr lvl="1"/>
            <a:r>
              <a:rPr lang="en-US" dirty="0"/>
              <a:t>In "pure" functional programming, you don't have side effects.</a:t>
            </a:r>
          </a:p>
          <a:p>
            <a:pPr lvl="1"/>
            <a:r>
              <a:rPr lang="en-US" dirty="0"/>
              <a:t>But it's nice to have this facility at times.</a:t>
            </a:r>
          </a:p>
          <a:p>
            <a:pPr lvl="1"/>
            <a:r>
              <a:rPr lang="en-US" dirty="0"/>
              <a:t>For debugging, can use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displayln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dirty="0"/>
              <a:t> 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(newline)</a:t>
            </a:r>
          </a:p>
          <a:p>
            <a:r>
              <a:rPr lang="en-US" dirty="0"/>
              <a:t>Example:</a:t>
            </a:r>
          </a:p>
          <a:p>
            <a:pPr marL="457200" lvl="1" indent="0">
              <a:buNone/>
            </a:pPr>
            <a:r>
              <a:rPr lang="en-US" sz="2200" b="1" dirty="0">
                <a:latin typeface="Courier"/>
                <a:cs typeface="Courier"/>
              </a:rPr>
              <a:t>(define (length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</a:t>
            </a:r>
            <a:br>
              <a:rPr lang="en-US" sz="2200" b="1" dirty="0">
                <a:latin typeface="Courier"/>
                <a:cs typeface="Courier"/>
              </a:rPr>
            </a:br>
            <a:r>
              <a:rPr lang="en-US" sz="2200" b="1" dirty="0">
                <a:latin typeface="Courier"/>
                <a:cs typeface="Courier"/>
              </a:rPr>
              <a:t>	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(</a:t>
            </a:r>
            <a:r>
              <a:rPr lang="en-US" sz="2200" b="1" dirty="0" err="1">
                <a:solidFill>
                  <a:srgbClr val="FF0000"/>
                </a:solidFill>
                <a:latin typeface="Courier"/>
                <a:cs typeface="Courier"/>
              </a:rPr>
              <a:t>displayln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200" b="1" dirty="0" err="1">
                <a:solidFill>
                  <a:srgbClr val="FF0000"/>
                </a:solidFill>
                <a:latin typeface="Courier"/>
                <a:cs typeface="Courier"/>
              </a:rPr>
              <a:t>lst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)</a:t>
            </a:r>
            <a:b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200" b="1" dirty="0">
                <a:latin typeface="Courier"/>
                <a:cs typeface="Courier"/>
              </a:rPr>
              <a:t>	(if (null?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 0 (+ 1 (length (</a:t>
            </a:r>
            <a:r>
              <a:rPr lang="en-US" sz="2200" b="1" dirty="0" err="1">
                <a:latin typeface="Courier"/>
                <a:cs typeface="Courier"/>
              </a:rPr>
              <a:t>cdr</a:t>
            </a: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)))))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6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Tail Recursion and Accumulators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40137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14400"/>
            <a:ext cx="7772400" cy="533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Should now be comfortable with recursion (or at least after tomorrow night...):</a:t>
            </a:r>
          </a:p>
          <a:p>
            <a:endParaRPr lang="en-US" sz="1000" dirty="0"/>
          </a:p>
          <a:p>
            <a:r>
              <a:rPr lang="en-US" dirty="0"/>
              <a:t>No harder than using a loop (maybe?)</a:t>
            </a: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endParaRPr lang="en-US" sz="1000" dirty="0">
              <a:sym typeface="Wingdings" pitchFamily="2" charset="2"/>
            </a:endParaRPr>
          </a:p>
          <a:p>
            <a:r>
              <a:rPr lang="en-US" dirty="0"/>
              <a:t>Often much easier than a loop </a:t>
            </a:r>
          </a:p>
          <a:p>
            <a:pPr lvl="1"/>
            <a:r>
              <a:rPr lang="en-US" dirty="0"/>
              <a:t>When processing a tree (e.g., evaluate an arithmetic expression)</a:t>
            </a:r>
          </a:p>
          <a:p>
            <a:pPr lvl="1"/>
            <a:r>
              <a:rPr lang="en-US" dirty="0"/>
              <a:t>Avoids mutation even for local variables</a:t>
            </a:r>
          </a:p>
          <a:p>
            <a:pPr lvl="1"/>
            <a:endParaRPr lang="en-US" sz="1000" dirty="0"/>
          </a:p>
          <a:p>
            <a:r>
              <a:rPr lang="en-US" dirty="0"/>
              <a:t>Now: </a:t>
            </a:r>
          </a:p>
          <a:p>
            <a:pPr lvl="1"/>
            <a:r>
              <a:rPr lang="en-US" dirty="0"/>
              <a:t>How to reason about </a:t>
            </a:r>
            <a:r>
              <a:rPr lang="en-US" i="1" dirty="0"/>
              <a:t>efficiency</a:t>
            </a:r>
            <a:r>
              <a:rPr lang="en-US" dirty="0"/>
              <a:t> of recursion</a:t>
            </a:r>
          </a:p>
          <a:p>
            <a:pPr lvl="1"/>
            <a:r>
              <a:rPr lang="en-US" dirty="0"/>
              <a:t>The importance of </a:t>
            </a:r>
            <a:r>
              <a:rPr lang="en-US" i="1" dirty="0"/>
              <a:t>tail recursion</a:t>
            </a:r>
          </a:p>
          <a:p>
            <a:pPr lvl="1"/>
            <a:r>
              <a:rPr lang="en-US" dirty="0"/>
              <a:t>Using an </a:t>
            </a:r>
            <a:r>
              <a:rPr lang="en-US" i="1" dirty="0"/>
              <a:t>accumulator</a:t>
            </a:r>
            <a:r>
              <a:rPr lang="en-US" dirty="0"/>
              <a:t> to achieve tail recursion</a:t>
            </a:r>
          </a:p>
          <a:p>
            <a:pPr lvl="1"/>
            <a:r>
              <a:rPr lang="en-US" dirty="0"/>
              <a:t>[No new language features here]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009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While a program runs, there is a </a:t>
            </a:r>
            <a:r>
              <a:rPr lang="en-US" i="1" dirty="0">
                <a:solidFill>
                  <a:schemeClr val="accent2"/>
                </a:solidFill>
              </a:rPr>
              <a:t>call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i="1" dirty="0">
                <a:solidFill>
                  <a:schemeClr val="accent2"/>
                </a:solidFill>
              </a:rPr>
              <a:t>stack</a:t>
            </a:r>
            <a:r>
              <a:rPr lang="en-US" dirty="0"/>
              <a:t> of function calls that have started but not yet returned.</a:t>
            </a:r>
          </a:p>
          <a:p>
            <a:pPr lvl="1"/>
            <a:r>
              <a:rPr lang="en-US" dirty="0"/>
              <a:t>Calling a function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dirty="0"/>
              <a:t> pushes an instance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 </a:t>
            </a:r>
            <a:r>
              <a:rPr lang="en-US" dirty="0"/>
              <a:t>on the stack.</a:t>
            </a:r>
          </a:p>
          <a:p>
            <a:pPr lvl="1"/>
            <a:r>
              <a:rPr lang="en-US" dirty="0"/>
              <a:t>When a call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 </a:t>
            </a:r>
            <a:r>
              <a:rPr lang="en-US" dirty="0"/>
              <a:t>to finishes, it is popped from the stack.</a:t>
            </a:r>
          </a:p>
          <a:p>
            <a:pPr lvl="1"/>
            <a:r>
              <a:rPr lang="en-US" dirty="0"/>
              <a:t>Common to most programming languages.</a:t>
            </a:r>
          </a:p>
          <a:p>
            <a:pPr marL="0" indent="0">
              <a:buNone/>
            </a:pPr>
            <a:r>
              <a:rPr lang="en-US" dirty="0"/>
              <a:t>These </a:t>
            </a:r>
            <a:r>
              <a:rPr lang="en-US" i="1" dirty="0"/>
              <a:t>stack frames</a:t>
            </a:r>
            <a:r>
              <a:rPr lang="en-US" dirty="0"/>
              <a:t> store information such as</a:t>
            </a:r>
          </a:p>
          <a:p>
            <a:r>
              <a:rPr lang="en-US" dirty="0"/>
              <a:t>the values of arguments and local variables</a:t>
            </a:r>
          </a:p>
          <a:p>
            <a:r>
              <a:rPr lang="en-US" dirty="0"/>
              <a:t>information about “what is left to do” in the function (further computations to do with results from other function calls)</a:t>
            </a:r>
          </a:p>
          <a:p>
            <a:pPr marL="0" indent="0">
              <a:buNone/>
            </a:pPr>
            <a:r>
              <a:rPr lang="en-US" dirty="0"/>
              <a:t>Due to recursion, multiple stack frames may be calls to the same function.</a:t>
            </a:r>
          </a:p>
        </p:txBody>
      </p:sp>
    </p:spTree>
    <p:extLst>
      <p:ext uri="{BB962C8B-B14F-4D97-AF65-F5344CB8AC3E}">
        <p14:creationId xmlns:p14="http://schemas.microsoft.com/office/powerpoint/2010/main" val="1998415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2929469" cy="609600"/>
          </a:xfrm>
        </p:spPr>
        <p:txBody>
          <a:bodyPr>
            <a:normAutofit/>
          </a:bodyPr>
          <a:lstStyle/>
          <a:p>
            <a:r>
              <a:rPr lang="en-US" dirty="0"/>
              <a:t>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810000" y="228600"/>
            <a:ext cx="4953000" cy="1143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if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(=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0)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 (*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(-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1)))))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4384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3) =&gt; (* 3 _) 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3048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3)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4384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2)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45720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3) =&gt; (* 3 _) 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6705600" y="160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0)</a:t>
            </a:r>
          </a:p>
        </p:txBody>
      </p:sp>
      <p:sp>
        <p:nvSpPr>
          <p:cNvPr id="42" name="Rectangle 41"/>
          <p:cNvSpPr/>
          <p:nvPr/>
        </p:nvSpPr>
        <p:spPr bwMode="auto">
          <a:xfrm>
            <a:off x="4572000" y="213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1)</a:t>
            </a:r>
          </a:p>
        </p:txBody>
      </p:sp>
      <p:sp>
        <p:nvSpPr>
          <p:cNvPr id="43" name="Rectangle 42"/>
          <p:cNvSpPr/>
          <p:nvPr/>
        </p:nvSpPr>
        <p:spPr bwMode="auto">
          <a:xfrm>
            <a:off x="45720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2) =&gt; (* 2 _) </a:t>
            </a:r>
          </a:p>
        </p:txBody>
      </p:sp>
      <p:sp>
        <p:nvSpPr>
          <p:cNvPr id="44" name="Rectangle 43"/>
          <p:cNvSpPr/>
          <p:nvPr/>
        </p:nvSpPr>
        <p:spPr bwMode="auto">
          <a:xfrm>
            <a:off x="6705600" y="213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1) =&gt; (* 1 _)</a:t>
            </a:r>
          </a:p>
        </p:txBody>
      </p:sp>
      <p:sp>
        <p:nvSpPr>
          <p:cNvPr id="45" name="Rectangle 44"/>
          <p:cNvSpPr/>
          <p:nvPr/>
        </p:nvSpPr>
        <p:spPr bwMode="auto">
          <a:xfrm>
            <a:off x="67056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2) =&gt; (* 2 _) </a:t>
            </a:r>
          </a:p>
        </p:txBody>
      </p:sp>
      <p:sp>
        <p:nvSpPr>
          <p:cNvPr id="46" name="Rectangle 45"/>
          <p:cNvSpPr/>
          <p:nvPr/>
        </p:nvSpPr>
        <p:spPr bwMode="auto">
          <a:xfrm>
            <a:off x="67056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3) =&gt; (* 3 _) 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4572000" y="5486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3) =&gt; (* 3 _) 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6705600" y="5486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3) =&gt; (* 3 2)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4953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2) =&gt;</a:t>
            </a:r>
            <a:r>
              <a:rPr kumimoji="0" lang="en-US" sz="22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 (* 2 1)</a:t>
            </a:r>
            <a:endParaRPr kumimoji="0" lang="en-US" sz="2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badi MT Condensed Light"/>
              <a:cs typeface="Abadi MT Condensed Light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2438400" y="5486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3) =&gt; (* 3 _) 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304800" y="3886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0) =&gt; 1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2438400" y="4419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 1) =&gt; (* 1 </a:t>
            </a:r>
            <a:r>
              <a:rPr kumimoji="0" lang="en-US" sz="2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1</a:t>
            </a: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)</a:t>
            </a:r>
          </a:p>
        </p:txBody>
      </p:sp>
      <p:sp>
        <p:nvSpPr>
          <p:cNvPr id="33" name="Rectangle 32"/>
          <p:cNvSpPr/>
          <p:nvPr/>
        </p:nvSpPr>
        <p:spPr bwMode="auto">
          <a:xfrm>
            <a:off x="2438400" y="4953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2) =&gt; (* 2 _) 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304800" y="4419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1) =&gt; (* 1 _)</a:t>
            </a:r>
          </a:p>
        </p:txBody>
      </p:sp>
      <p:sp>
        <p:nvSpPr>
          <p:cNvPr id="35" name="Rectangle 34"/>
          <p:cNvSpPr/>
          <p:nvPr/>
        </p:nvSpPr>
        <p:spPr bwMode="auto">
          <a:xfrm>
            <a:off x="304800" y="4953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2) =&gt; (* 2 _) </a:t>
            </a:r>
          </a:p>
        </p:txBody>
      </p:sp>
      <p:sp>
        <p:nvSpPr>
          <p:cNvPr id="36" name="Rectangle 35"/>
          <p:cNvSpPr/>
          <p:nvPr/>
        </p:nvSpPr>
        <p:spPr bwMode="auto">
          <a:xfrm>
            <a:off x="304800" y="5486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 3) =&gt; (* 3 _) </a:t>
            </a:r>
          </a:p>
        </p:txBody>
      </p:sp>
    </p:spTree>
    <p:extLst>
      <p:ext uri="{BB962C8B-B14F-4D97-AF65-F5344CB8AC3E}">
        <p14:creationId xmlns:p14="http://schemas.microsoft.com/office/powerpoint/2010/main" val="727892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7" grpId="0" animBg="1"/>
      <p:bldP spid="38" grpId="0" animBg="1"/>
      <p:bldP spid="39" grpId="0" animBg="1"/>
      <p:bldP spid="40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being computed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(fact 3)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(fact 2))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(* 2 (fact 1)))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(* 2 (* 1 (fact 0))))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(* 2 (* 1 1)))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(* 2 1))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(* 3 2)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=&gt; 6</a:t>
            </a:r>
          </a:p>
        </p:txBody>
      </p:sp>
    </p:spTree>
    <p:extLst>
      <p:ext uri="{BB962C8B-B14F-4D97-AF65-F5344CB8AC3E}">
        <p14:creationId xmlns:p14="http://schemas.microsoft.com/office/powerpoint/2010/main" val="163073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534400" cy="533400"/>
          </a:xfrm>
        </p:spPr>
        <p:txBody>
          <a:bodyPr/>
          <a:lstStyle/>
          <a:p>
            <a:r>
              <a:rPr lang="en-US" dirty="0"/>
              <a:t>Compare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23900" y="1989909"/>
            <a:ext cx="7696200" cy="2362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(fact2 n)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(define (fact2-helper n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(if (= n 0)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fact2-helper 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(- n 1) (*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n))))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fact2-helper 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 1))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4421777"/>
            <a:ext cx="8001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>
                <a:latin typeface="+mj-lt"/>
              </a:rPr>
              <a:t>Still recursive, more complicated, but the result of recursive calls </a:t>
            </a:r>
            <a:r>
              <a:rPr lang="en-US" sz="2800" b="0" i="1" dirty="0">
                <a:latin typeface="+mj-lt"/>
              </a:rPr>
              <a:t>is</a:t>
            </a:r>
            <a:r>
              <a:rPr lang="en-US" sz="2800" b="0" dirty="0">
                <a:latin typeface="+mj-lt"/>
              </a:rPr>
              <a:t> the result for the caller (no remaining multiplication)</a:t>
            </a:r>
          </a:p>
        </p:txBody>
      </p:sp>
      <p:sp>
        <p:nvSpPr>
          <p:cNvPr id="5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44583" y="762000"/>
            <a:ext cx="4953000" cy="1143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if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(=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0)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(*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(-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1)))))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538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checking</a:t>
            </a:r>
          </a:p>
          <a:p>
            <a:pPr lvl="1"/>
            <a:r>
              <a:rPr lang="en-US" dirty="0"/>
              <a:t>Rules for how types are determined in a language.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Side effects</a:t>
            </a:r>
          </a:p>
          <a:p>
            <a:pPr lvl="1"/>
            <a:r>
              <a:rPr lang="en-US" dirty="0"/>
              <a:t>...and why they are not used in functional programming.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Tail recursion</a:t>
            </a:r>
          </a:p>
          <a:p>
            <a:pPr lvl="1"/>
            <a:r>
              <a:rPr lang="en-US" dirty="0"/>
              <a:t>Special speed-up built into many functional languages that allows recursive functions (in many cases) to not cause stack overflows.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4197980"/>
            <a:ext cx="6172200" cy="121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8874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 bwMode="auto">
          <a:xfrm>
            <a:off x="24384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37" name="Rectangle 36"/>
          <p:cNvSpPr/>
          <p:nvPr/>
        </p:nvSpPr>
        <p:spPr bwMode="auto">
          <a:xfrm>
            <a:off x="3048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(fact2 3)</a:t>
            </a:r>
          </a:p>
        </p:txBody>
      </p:sp>
      <p:sp>
        <p:nvSpPr>
          <p:cNvPr id="38" name="Rectangle 37"/>
          <p:cNvSpPr/>
          <p:nvPr/>
        </p:nvSpPr>
        <p:spPr bwMode="auto">
          <a:xfrm>
            <a:off x="24384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</a:t>
            </a:r>
            <a:r>
              <a:rPr kumimoji="0" lang="en-US" sz="22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3 1</a:t>
            </a: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)</a:t>
            </a:r>
          </a:p>
        </p:txBody>
      </p:sp>
      <p:sp>
        <p:nvSpPr>
          <p:cNvPr id="39" name="Rectangle 38"/>
          <p:cNvSpPr/>
          <p:nvPr/>
        </p:nvSpPr>
        <p:spPr bwMode="auto">
          <a:xfrm>
            <a:off x="45720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40" name="Rectangle 39"/>
          <p:cNvSpPr/>
          <p:nvPr/>
        </p:nvSpPr>
        <p:spPr bwMode="auto">
          <a:xfrm>
            <a:off x="6705600" y="160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1 6)</a:t>
            </a:r>
          </a:p>
        </p:txBody>
      </p:sp>
      <p:sp>
        <p:nvSpPr>
          <p:cNvPr id="42" name="Rectangle 41"/>
          <p:cNvSpPr/>
          <p:nvPr/>
        </p:nvSpPr>
        <p:spPr bwMode="auto">
          <a:xfrm>
            <a:off x="4572000" y="213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</a:t>
            </a:r>
            <a:r>
              <a:rPr kumimoji="0" lang="en-US" sz="22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2 3</a:t>
            </a: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)</a:t>
            </a:r>
          </a:p>
        </p:txBody>
      </p:sp>
      <p:sp>
        <p:nvSpPr>
          <p:cNvPr id="43" name="Rectangle 42"/>
          <p:cNvSpPr/>
          <p:nvPr/>
        </p:nvSpPr>
        <p:spPr bwMode="auto">
          <a:xfrm>
            <a:off x="45720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44" name="Rectangle 43"/>
          <p:cNvSpPr/>
          <p:nvPr/>
        </p:nvSpPr>
        <p:spPr bwMode="auto">
          <a:xfrm>
            <a:off x="6705600" y="213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2 3) =&gt; _</a:t>
            </a:r>
          </a:p>
        </p:txBody>
      </p:sp>
      <p:sp>
        <p:nvSpPr>
          <p:cNvPr id="45" name="Rectangle 44"/>
          <p:cNvSpPr/>
          <p:nvPr/>
        </p:nvSpPr>
        <p:spPr bwMode="auto">
          <a:xfrm>
            <a:off x="6705600" y="2667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46" name="Rectangle 45"/>
          <p:cNvSpPr/>
          <p:nvPr/>
        </p:nvSpPr>
        <p:spPr bwMode="auto">
          <a:xfrm>
            <a:off x="6705600" y="3200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4572000" y="594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6705600" y="594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4572000" y="541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2438400" y="594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304800" y="4343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1 6) =&gt; _ 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2438400" y="48768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2 3) =&gt; _</a:t>
            </a:r>
          </a:p>
        </p:txBody>
      </p:sp>
      <p:sp>
        <p:nvSpPr>
          <p:cNvPr id="33" name="Rectangle 32"/>
          <p:cNvSpPr/>
          <p:nvPr/>
        </p:nvSpPr>
        <p:spPr bwMode="auto">
          <a:xfrm>
            <a:off x="2438400" y="541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304800" y="48768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2 3) =&gt; _</a:t>
            </a:r>
          </a:p>
        </p:txBody>
      </p:sp>
      <p:sp>
        <p:nvSpPr>
          <p:cNvPr id="35" name="Rectangle 34"/>
          <p:cNvSpPr/>
          <p:nvPr/>
        </p:nvSpPr>
        <p:spPr bwMode="auto">
          <a:xfrm>
            <a:off x="304800" y="541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36" name="Rectangle 35"/>
          <p:cNvSpPr/>
          <p:nvPr/>
        </p:nvSpPr>
        <p:spPr bwMode="auto">
          <a:xfrm>
            <a:off x="304800" y="59436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(fact2 3) =&gt; _ </a:t>
            </a:r>
          </a:p>
        </p:txBody>
      </p:sp>
      <p:sp>
        <p:nvSpPr>
          <p:cNvPr id="41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228600"/>
            <a:ext cx="6400800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(fact2 n)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(define (fact2-helper n </a:t>
            </a:r>
            <a:r>
              <a:rPr lang="en-US" sz="16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(if (= n 0) </a:t>
            </a:r>
            <a:r>
              <a:rPr lang="en-US" sz="16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endParaRPr lang="en-US" sz="16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	(fact2-helper (- n 1) (* </a:t>
            </a:r>
            <a:r>
              <a:rPr lang="en-US" sz="16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n))))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(fact2-helper n 1))</a:t>
            </a:r>
          </a:p>
        </p:txBody>
      </p:sp>
      <p:sp>
        <p:nvSpPr>
          <p:cNvPr id="47" name="Rectangle 46"/>
          <p:cNvSpPr/>
          <p:nvPr/>
        </p:nvSpPr>
        <p:spPr bwMode="auto">
          <a:xfrm>
            <a:off x="304800" y="3810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0 6) </a:t>
            </a: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0" y="3733800"/>
            <a:ext cx="9144000" cy="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8" name="Rectangle 47"/>
          <p:cNvSpPr/>
          <p:nvPr/>
        </p:nvSpPr>
        <p:spPr bwMode="auto">
          <a:xfrm>
            <a:off x="6705600" y="54102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3 1) =&gt; _</a:t>
            </a:r>
          </a:p>
        </p:txBody>
      </p:sp>
      <p:sp>
        <p:nvSpPr>
          <p:cNvPr id="49" name="Rectangle 48"/>
          <p:cNvSpPr/>
          <p:nvPr/>
        </p:nvSpPr>
        <p:spPr bwMode="auto">
          <a:xfrm>
            <a:off x="4572000" y="48768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2 3) =&gt; _</a:t>
            </a:r>
          </a:p>
        </p:txBody>
      </p:sp>
      <p:sp>
        <p:nvSpPr>
          <p:cNvPr id="50" name="Rectangle 49"/>
          <p:cNvSpPr/>
          <p:nvPr/>
        </p:nvSpPr>
        <p:spPr bwMode="auto">
          <a:xfrm>
            <a:off x="2438400" y="4343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1 6) =&gt; _ </a:t>
            </a:r>
          </a:p>
        </p:txBody>
      </p:sp>
      <p:sp>
        <p:nvSpPr>
          <p:cNvPr id="51" name="Rectangle 50"/>
          <p:cNvSpPr/>
          <p:nvPr/>
        </p:nvSpPr>
        <p:spPr bwMode="auto">
          <a:xfrm>
            <a:off x="2438400" y="38100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0 6) =&gt; 6 </a:t>
            </a:r>
          </a:p>
        </p:txBody>
      </p:sp>
      <p:sp>
        <p:nvSpPr>
          <p:cNvPr id="52" name="Rectangle 51"/>
          <p:cNvSpPr/>
          <p:nvPr/>
        </p:nvSpPr>
        <p:spPr bwMode="auto">
          <a:xfrm>
            <a:off x="4572000" y="43434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badi MT Condensed Light"/>
                <a:cs typeface="Abadi MT Condensed Light"/>
              </a:rPr>
              <a:t>(f2-h 1 6) =&gt; 6 </a:t>
            </a:r>
          </a:p>
        </p:txBody>
      </p:sp>
      <p:sp>
        <p:nvSpPr>
          <p:cNvPr id="53" name="Rectangle 52"/>
          <p:cNvSpPr/>
          <p:nvPr/>
        </p:nvSpPr>
        <p:spPr bwMode="auto">
          <a:xfrm>
            <a:off x="6705600" y="4876800"/>
            <a:ext cx="2057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200" dirty="0">
                <a:latin typeface="Abadi MT Condensed Light"/>
                <a:cs typeface="Abadi MT Condensed Light"/>
              </a:rPr>
              <a:t>(f2-h 2 3) =&gt; 6</a:t>
            </a:r>
          </a:p>
        </p:txBody>
      </p:sp>
    </p:spTree>
    <p:extLst>
      <p:ext uri="{BB962C8B-B14F-4D97-AF65-F5344CB8AC3E}">
        <p14:creationId xmlns:p14="http://schemas.microsoft.com/office/powerpoint/2010/main" val="164516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7" grpId="0" animBg="1"/>
      <p:bldP spid="38" grpId="0" animBg="1"/>
      <p:bldP spid="39" grpId="0" animBg="1"/>
      <p:bldP spid="40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being computed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(fact2 3)</a:t>
            </a:r>
          </a:p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     =&gt; (fact2-helper 3 1)</a:t>
            </a:r>
          </a:p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     =&gt; (fact2-helper 2 3)</a:t>
            </a:r>
          </a:p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     =&gt; (fact2-helper 1 6)</a:t>
            </a:r>
          </a:p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     =&gt; (fact2-helper 0 6)</a:t>
            </a:r>
          </a:p>
          <a:p>
            <a:pPr marL="0" indent="0">
              <a:buNone/>
            </a:pPr>
            <a:r>
              <a:rPr lang="da-DK" b="1" dirty="0">
                <a:latin typeface="Courier"/>
                <a:cs typeface="Courier"/>
              </a:rPr>
              <a:t>     =&gt; 6</a:t>
            </a:r>
            <a:endParaRPr lang="en-US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1122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unnecessary to keep around a stack frame just so it can get a </a:t>
            </a:r>
            <a:r>
              <a:rPr lang="en-US" dirty="0" err="1"/>
              <a:t>callee’s</a:t>
            </a:r>
            <a:r>
              <a:rPr lang="en-US" dirty="0"/>
              <a:t> result and return it without any further evaluation.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Racket recognizes these situations and treats them differently:</a:t>
            </a:r>
          </a:p>
          <a:p>
            <a:pPr lvl="1"/>
            <a:r>
              <a:rPr lang="en-US" dirty="0"/>
              <a:t>Pop the caller </a:t>
            </a:r>
            <a:r>
              <a:rPr lang="en-US" i="1" dirty="0"/>
              <a:t>before</a:t>
            </a:r>
            <a:r>
              <a:rPr lang="en-US" dirty="0"/>
              <a:t> the call, allowing </a:t>
            </a:r>
            <a:r>
              <a:rPr lang="en-US" dirty="0" err="1"/>
              <a:t>callee</a:t>
            </a:r>
            <a:r>
              <a:rPr lang="en-US" dirty="0"/>
              <a:t> to </a:t>
            </a:r>
            <a:r>
              <a:rPr lang="en-US" i="1" dirty="0"/>
              <a:t>reuse</a:t>
            </a:r>
            <a:r>
              <a:rPr lang="en-US" dirty="0"/>
              <a:t> the same stack space.</a:t>
            </a:r>
          </a:p>
          <a:p>
            <a:pPr lvl="1"/>
            <a:r>
              <a:rPr lang="en-US" dirty="0"/>
              <a:t>Uses same amount of memory as a loop.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Most, if not all functional language implementations do this optimization:</a:t>
            </a:r>
          </a:p>
          <a:p>
            <a:pPr marL="0" indent="0">
              <a:buNone/>
            </a:pPr>
            <a:r>
              <a:rPr lang="en-US" dirty="0"/>
              <a:t>	includes Racket, Scheme, LISP, ML, Haskell, </a:t>
            </a:r>
            <a:r>
              <a:rPr lang="en-US" dirty="0" err="1"/>
              <a:t>OCaml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96515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really happens on the call stack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76200" y="4648200"/>
            <a:ext cx="16764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(fact 3)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1828800" y="4648200"/>
            <a:ext cx="17526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(f2-h 3 1)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657600" y="4648200"/>
            <a:ext cx="17526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(f2-h 2 3)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486400" y="4648200"/>
            <a:ext cx="17526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(f2-h 1 6)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7315200" y="4648200"/>
            <a:ext cx="1752600" cy="4572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itchFamily="49" charset="0"/>
                <a:cs typeface="Courier New" pitchFamily="49" charset="0"/>
              </a:rPr>
              <a:t>(f2-h 0 6)</a:t>
            </a:r>
          </a:p>
        </p:txBody>
      </p:sp>
      <p:sp>
        <p:nvSpPr>
          <p:cNvPr id="1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447800"/>
            <a:ext cx="7696200" cy="2362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(fact2 n)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(define (fact2-helper n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 (if (= n 0)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	(fact2-helper (- n 1) (*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n))))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(fact2-helper n 1))</a:t>
            </a:r>
          </a:p>
        </p:txBody>
      </p:sp>
    </p:spTree>
    <p:extLst>
      <p:ext uri="{BB962C8B-B14F-4D97-AF65-F5344CB8AC3E}">
        <p14:creationId xmlns:p14="http://schemas.microsoft.com/office/powerpoint/2010/main" val="1374330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Tail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 functional language, rewriting functions to be </a:t>
            </a:r>
            <a:r>
              <a:rPr lang="en-US" b="1" i="1" dirty="0">
                <a:solidFill>
                  <a:schemeClr val="accent2"/>
                </a:solidFill>
              </a:rPr>
              <a:t>tail-recursive</a:t>
            </a:r>
            <a:r>
              <a:rPr lang="en-US" dirty="0"/>
              <a:t> can be much more efficient than "normal" recursive functions.</a:t>
            </a:r>
          </a:p>
          <a:p>
            <a:endParaRPr lang="en-US" dirty="0"/>
          </a:p>
          <a:p>
            <a:r>
              <a:rPr lang="en-US" dirty="0"/>
              <a:t>In a </a:t>
            </a:r>
            <a:r>
              <a:rPr lang="en-US" b="1" i="1" dirty="0"/>
              <a:t>tail-recursive</a:t>
            </a:r>
            <a:r>
              <a:rPr lang="en-US" dirty="0"/>
              <a:t> function, all recursive calls must be the last thing the calling function does.</a:t>
            </a:r>
          </a:p>
          <a:p>
            <a:pPr lvl="1"/>
            <a:r>
              <a:rPr lang="en-US" dirty="0"/>
              <a:t>meaning no additional computation is done with the result of the </a:t>
            </a:r>
            <a:r>
              <a:rPr lang="en-US" dirty="0" err="1"/>
              <a:t>callee</a:t>
            </a:r>
            <a:r>
              <a:rPr lang="en-US" dirty="0"/>
              <a:t> (the recursive call).</a:t>
            </a:r>
            <a:br>
              <a:rPr lang="en-US" dirty="0"/>
            </a:br>
            <a:endParaRPr lang="en-US" dirty="0"/>
          </a:p>
          <a:p>
            <a:r>
              <a:rPr lang="en-US" dirty="0"/>
              <a:t>Functional languages will automatically optimize these tail-calls so they reuse the same stack space repeatedly.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to understanding tail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(singly-)recursive functions involve a recursive call and a computation involving the result of that recursive call.</a:t>
            </a:r>
          </a:p>
          <a:p>
            <a:pPr lvl="1"/>
            <a:r>
              <a:rPr lang="en-US" dirty="0"/>
              <a:t>e.g., for factorial, we multiply the result of the recursive call by </a:t>
            </a:r>
            <a:r>
              <a:rPr lang="en-US" i="1" dirty="0"/>
              <a:t>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Normally we think about doing the </a:t>
            </a:r>
            <a:r>
              <a:rPr lang="en-US" b="1" dirty="0"/>
              <a:t>recursive call first</a:t>
            </a:r>
            <a:r>
              <a:rPr lang="en-US" dirty="0"/>
              <a:t> and the </a:t>
            </a:r>
            <a:r>
              <a:rPr lang="en-US" b="1" dirty="0"/>
              <a:t>computation</a:t>
            </a:r>
            <a:r>
              <a:rPr lang="en-US" dirty="0"/>
              <a:t> </a:t>
            </a:r>
            <a:r>
              <a:rPr lang="en-US" b="1" dirty="0"/>
              <a:t>second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Tail-recursive functions do the </a:t>
            </a:r>
            <a:r>
              <a:rPr lang="en-US" b="1" dirty="0"/>
              <a:t>computation first </a:t>
            </a:r>
            <a:r>
              <a:rPr lang="en-US" dirty="0"/>
              <a:t>and the </a:t>
            </a:r>
            <a:r>
              <a:rPr lang="en-US" b="1" dirty="0"/>
              <a:t>recursive call second (last)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066800" y="2743200"/>
            <a:ext cx="4953000" cy="990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if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(=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0)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(*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(-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1)))))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53737" y="4533900"/>
            <a:ext cx="7696200" cy="15621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(fact2 n)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(define (fact2-helper n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 (if (= n 0)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	(fact2-helper (- n 1) (*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n))))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(fact2-helper n 1))</a:t>
            </a:r>
          </a:p>
        </p:txBody>
      </p:sp>
    </p:spTree>
    <p:extLst>
      <p:ext uri="{BB962C8B-B14F-4D97-AF65-F5344CB8AC3E}">
        <p14:creationId xmlns:p14="http://schemas.microsoft.com/office/powerpoint/2010/main" val="1967015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for tail-recursion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Straight-forward to turn a "normally" recursive function into a tail-recursive one:</a:t>
            </a:r>
          </a:p>
          <a:p>
            <a:pPr lvl="1"/>
            <a:r>
              <a:rPr lang="en-US" dirty="0"/>
              <a:t>Create a helper function that takes an </a:t>
            </a:r>
            <a:r>
              <a:rPr lang="en-US" b="1" i="1" dirty="0">
                <a:solidFill>
                  <a:schemeClr val="accent2"/>
                </a:solidFill>
              </a:rPr>
              <a:t>accumulator.</a:t>
            </a:r>
          </a:p>
          <a:p>
            <a:pPr lvl="1"/>
            <a:r>
              <a:rPr lang="en-US" dirty="0"/>
              <a:t>Old base case's return value becomes initial accumulator value.</a:t>
            </a:r>
          </a:p>
          <a:p>
            <a:pPr lvl="1"/>
            <a:r>
              <a:rPr lang="en-US" dirty="0"/>
              <a:t>Final accumulator value becomes new base case return value.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395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2362200"/>
            <a:ext cx="7696200" cy="2362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(define (fact2 n)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tx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(define (fact2-helper n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	 (if (= n 0)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tx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		(fact2-helper (- n 1) (*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n))))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tx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(fact2-helper n 1))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2000" y="609600"/>
            <a:ext cx="4953000" cy="1143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(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define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	(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if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(= 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0)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		 (* 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fact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(- </a:t>
            </a:r>
            <a:r>
              <a:rPr lang="it-IT" sz="2000" b="1" kern="0" dirty="0" err="1">
                <a:solidFill>
                  <a:schemeClr val="tx2"/>
                </a:solidFill>
                <a:latin typeface="Courier New" pitchFamily="49" charset="0"/>
              </a:rPr>
              <a:t>n</a:t>
            </a:r>
            <a:r>
              <a:rPr lang="it-IT" sz="2000" b="1" kern="0" dirty="0">
                <a:solidFill>
                  <a:schemeClr val="tx2"/>
                </a:solidFill>
                <a:latin typeface="Courier New" pitchFamily="49" charset="0"/>
              </a:rPr>
              <a:t> 1)))))</a:t>
            </a:r>
            <a:endParaRPr lang="en-US" sz="2000" b="1" kern="0" dirty="0">
              <a:solidFill>
                <a:schemeClr val="tx2"/>
              </a:solidFill>
              <a:latin typeface="Courier New" pitchFamily="49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 rot="16200000" flipH="1">
            <a:off x="1793484" y="2571921"/>
            <a:ext cx="3185943" cy="617801"/>
          </a:xfrm>
          <a:prstGeom prst="curvedConnector3">
            <a:avLst>
              <a:gd name="adj1" fmla="val 123623"/>
            </a:avLst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 flipH="1" flipV="1">
            <a:off x="3962400" y="3581400"/>
            <a:ext cx="1371602" cy="160020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5" name="TextBox 14"/>
          <p:cNvSpPr txBox="1"/>
          <p:nvPr/>
        </p:nvSpPr>
        <p:spPr>
          <a:xfrm>
            <a:off x="5410200" y="4724400"/>
            <a:ext cx="3276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latin typeface="+mn-lt"/>
              </a:rPr>
              <a:t>Final accumulator value becomes new base case return value.</a:t>
            </a:r>
          </a:p>
        </p:txBody>
      </p:sp>
      <p:sp>
        <p:nvSpPr>
          <p:cNvPr id="21" name="Freeform 20"/>
          <p:cNvSpPr/>
          <p:nvPr/>
        </p:nvSpPr>
        <p:spPr>
          <a:xfrm>
            <a:off x="1189182" y="646545"/>
            <a:ext cx="7440806" cy="1205818"/>
          </a:xfrm>
          <a:custGeom>
            <a:avLst/>
            <a:gdLst>
              <a:gd name="connsiteX0" fmla="*/ 6338454 w 7440806"/>
              <a:gd name="connsiteY0" fmla="*/ 11546 h 1205818"/>
              <a:gd name="connsiteX1" fmla="*/ 6961909 w 7440806"/>
              <a:gd name="connsiteY1" fmla="*/ 1004455 h 1205818"/>
              <a:gd name="connsiteX2" fmla="*/ 6881091 w 7440806"/>
              <a:gd name="connsiteY2" fmla="*/ 1119910 h 1205818"/>
              <a:gd name="connsiteX3" fmla="*/ 0 w 7440806"/>
              <a:gd name="connsiteY3" fmla="*/ 0 h 1205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40806" h="1205818">
                <a:moveTo>
                  <a:pt x="6338454" y="11546"/>
                </a:moveTo>
                <a:cubicBezTo>
                  <a:pt x="6604962" y="415637"/>
                  <a:pt x="6871470" y="819728"/>
                  <a:pt x="6961909" y="1004455"/>
                </a:cubicBezTo>
                <a:cubicBezTo>
                  <a:pt x="7052348" y="1189182"/>
                  <a:pt x="8041409" y="1287319"/>
                  <a:pt x="6881091" y="1119910"/>
                </a:cubicBezTo>
                <a:cubicBezTo>
                  <a:pt x="5720773" y="952501"/>
                  <a:pt x="0" y="0"/>
                  <a:pt x="0" y="0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350670" y="669636"/>
            <a:ext cx="988603" cy="1728087"/>
          </a:xfrm>
          <a:custGeom>
            <a:avLst/>
            <a:gdLst>
              <a:gd name="connsiteX0" fmla="*/ 988603 w 988603"/>
              <a:gd name="connsiteY0" fmla="*/ 0 h 1728087"/>
              <a:gd name="connsiteX1" fmla="*/ 76512 w 988603"/>
              <a:gd name="connsiteY1" fmla="*/ 1604819 h 1728087"/>
              <a:gd name="connsiteX2" fmla="*/ 88057 w 988603"/>
              <a:gd name="connsiteY2" fmla="*/ 1604819 h 1728087"/>
              <a:gd name="connsiteX3" fmla="*/ 399785 w 988603"/>
              <a:gd name="connsiteY3" fmla="*/ 1489364 h 1728087"/>
              <a:gd name="connsiteX4" fmla="*/ 376694 w 988603"/>
              <a:gd name="connsiteY4" fmla="*/ 1246909 h 1728087"/>
              <a:gd name="connsiteX5" fmla="*/ 122694 w 988603"/>
              <a:gd name="connsiteY5" fmla="*/ 600364 h 1728087"/>
              <a:gd name="connsiteX6" fmla="*/ 99603 w 988603"/>
              <a:gd name="connsiteY6" fmla="*/ 80819 h 1728087"/>
              <a:gd name="connsiteX7" fmla="*/ 191966 w 988603"/>
              <a:gd name="connsiteY7" fmla="*/ 34637 h 1728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88603" h="1728087">
                <a:moveTo>
                  <a:pt x="988603" y="0"/>
                </a:moveTo>
                <a:lnTo>
                  <a:pt x="76512" y="1604819"/>
                </a:lnTo>
                <a:cubicBezTo>
                  <a:pt x="-73579" y="1872289"/>
                  <a:pt x="34178" y="1624061"/>
                  <a:pt x="88057" y="1604819"/>
                </a:cubicBezTo>
                <a:cubicBezTo>
                  <a:pt x="141936" y="1585577"/>
                  <a:pt x="351679" y="1549016"/>
                  <a:pt x="399785" y="1489364"/>
                </a:cubicBezTo>
                <a:cubicBezTo>
                  <a:pt x="447891" y="1429712"/>
                  <a:pt x="422876" y="1395075"/>
                  <a:pt x="376694" y="1246909"/>
                </a:cubicBezTo>
                <a:cubicBezTo>
                  <a:pt x="330512" y="1098743"/>
                  <a:pt x="168876" y="794712"/>
                  <a:pt x="122694" y="600364"/>
                </a:cubicBezTo>
                <a:cubicBezTo>
                  <a:pt x="76512" y="406016"/>
                  <a:pt x="88058" y="175107"/>
                  <a:pt x="99603" y="80819"/>
                </a:cubicBezTo>
                <a:cubicBezTo>
                  <a:pt x="111148" y="-13469"/>
                  <a:pt x="191966" y="34637"/>
                  <a:pt x="191966" y="34637"/>
                </a:cubicBez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943600" y="609600"/>
            <a:ext cx="29694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>
                <a:latin typeface="+mn-lt"/>
              </a:rPr>
              <a:t>Old base case's return value becomes initial accumulator value.</a:t>
            </a:r>
          </a:p>
        </p:txBody>
      </p:sp>
    </p:spTree>
    <p:extLst>
      <p:ext uri="{BB962C8B-B14F-4D97-AF65-F5344CB8AC3E}">
        <p14:creationId xmlns:p14="http://schemas.microsoft.com/office/powerpoint/2010/main" val="786591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3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1371600"/>
            <a:ext cx="6553200" cy="1143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length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if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null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?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0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 (+ </a:t>
            </a:r>
            <a:r>
              <a:rPr lang="it-IT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1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length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it-IT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it-IT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)))))</a:t>
            </a:r>
            <a:endParaRPr lang="en-US" sz="2000" b="1" kern="0" dirty="0">
              <a:latin typeface="Courier New" pitchFamily="49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04800" y="2819400"/>
            <a:ext cx="8534400" cy="2362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length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-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tr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(define 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length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-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tr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-helper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   (if (null?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      (sum-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tr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-helper (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(+ 1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(sum-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tr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-helper </a:t>
            </a:r>
            <a:r>
              <a:rPr lang="en-US" sz="2000" b="1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0))</a:t>
            </a:r>
          </a:p>
        </p:txBody>
      </p:sp>
    </p:spTree>
    <p:extLst>
      <p:ext uri="{BB962C8B-B14F-4D97-AF65-F5344CB8AC3E}">
        <p14:creationId xmlns:p14="http://schemas.microsoft.com/office/powerpoint/2010/main" val="335690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another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1371600"/>
            <a:ext cx="7924800" cy="1143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(define (rev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	(if (null?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'()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	  (append (rev (</a:t>
            </a:r>
            <a:r>
              <a:rPr lang="en-US" sz="2000" b="1" kern="0" dirty="0" err="1">
                <a:latin typeface="Courier New" pitchFamily="49" charset="0"/>
              </a:rPr>
              <a:t>cdr</a:t>
            </a:r>
            <a:r>
              <a:rPr lang="en-US" sz="2000" b="1" kern="0" dirty="0">
                <a:latin typeface="Courier New" pitchFamily="49" charset="0"/>
              </a:rPr>
              <a:t>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)) (list (car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)))))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57200" y="2819400"/>
            <a:ext cx="8458200" cy="2362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(define (rev-</a:t>
            </a:r>
            <a:r>
              <a:rPr lang="en-US" sz="2000" b="1" kern="0" dirty="0" err="1">
                <a:latin typeface="Courier New" pitchFamily="49" charset="0"/>
              </a:rPr>
              <a:t>tr</a:t>
            </a:r>
            <a:r>
              <a:rPr lang="en-US" sz="2000" b="1" kern="0" dirty="0">
                <a:latin typeface="Courier New" pitchFamily="49" charset="0"/>
              </a:rPr>
              <a:t>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	(define (rev-</a:t>
            </a:r>
            <a:r>
              <a:rPr lang="en-US" sz="2000" b="1" kern="0" dirty="0" err="1">
                <a:latin typeface="Courier New" pitchFamily="49" charset="0"/>
              </a:rPr>
              <a:t>tr</a:t>
            </a:r>
            <a:r>
              <a:rPr lang="en-US" sz="2000" b="1" kern="0" dirty="0">
                <a:latin typeface="Courier New" pitchFamily="49" charset="0"/>
              </a:rPr>
              <a:t>-helper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 </a:t>
            </a:r>
            <a:r>
              <a:rPr lang="en-US" sz="2000" b="1" kern="0" dirty="0" err="1">
                <a:latin typeface="Courier New" pitchFamily="49" charset="0"/>
              </a:rPr>
              <a:t>acc</a:t>
            </a:r>
            <a:r>
              <a:rPr lang="en-US" sz="2000" b="1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	  (if (null?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</a:t>
            </a:r>
            <a:r>
              <a:rPr lang="en-US" sz="2000" b="1" kern="0" dirty="0" err="1">
                <a:latin typeface="Courier New" pitchFamily="49" charset="0"/>
              </a:rPr>
              <a:t>acc</a:t>
            </a:r>
            <a:endParaRPr lang="en-US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	    (rev-</a:t>
            </a:r>
            <a:r>
              <a:rPr lang="en-US" sz="2000" b="1" kern="0" dirty="0" err="1">
                <a:latin typeface="Courier New" pitchFamily="49" charset="0"/>
              </a:rPr>
              <a:t>tr</a:t>
            </a:r>
            <a:r>
              <a:rPr lang="en-US" sz="2000" b="1" kern="0" dirty="0">
                <a:latin typeface="Courier New" pitchFamily="49" charset="0"/>
              </a:rPr>
              <a:t>-helper (</a:t>
            </a:r>
            <a:r>
              <a:rPr lang="en-US" sz="2000" b="1" kern="0" dirty="0" err="1">
                <a:latin typeface="Courier New" pitchFamily="49" charset="0"/>
              </a:rPr>
              <a:t>cdr</a:t>
            </a:r>
            <a:r>
              <a:rPr lang="en-US" sz="2000" b="1" kern="0" dirty="0">
                <a:latin typeface="Courier New" pitchFamily="49" charset="0"/>
              </a:rPr>
              <a:t>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(cons (car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</a:t>
            </a:r>
            <a:r>
              <a:rPr lang="en-US" sz="2000" b="1" kern="0" dirty="0" err="1">
                <a:latin typeface="Courier New" pitchFamily="49" charset="0"/>
              </a:rPr>
              <a:t>acc</a:t>
            </a:r>
            <a:r>
              <a:rPr lang="en-US" sz="2000" b="1" kern="0" dirty="0">
                <a:latin typeface="Courier New" pitchFamily="49" charset="0"/>
              </a:rPr>
              <a:t>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	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  (rev2-helper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 '()))</a:t>
            </a:r>
          </a:p>
        </p:txBody>
      </p:sp>
    </p:spTree>
    <p:extLst>
      <p:ext uri="{BB962C8B-B14F-4D97-AF65-F5344CB8AC3E}">
        <p14:creationId xmlns:p14="http://schemas.microsoft.com/office/powerpoint/2010/main" val="506793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i="1" dirty="0"/>
              <a:t>type system </a:t>
            </a:r>
            <a:r>
              <a:rPr lang="en-US" dirty="0"/>
              <a:t>is a set of rules that assigns types to variables and expressions.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purpose of a type system is to reduce bugs in programs, but also allow for abstraction, documentation, and optimization as well.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Whole area of </a:t>
            </a:r>
            <a:r>
              <a:rPr lang="en-US" b="1" i="1" dirty="0"/>
              <a:t>type theory </a:t>
            </a:r>
            <a:r>
              <a:rPr lang="en-US" dirty="0"/>
              <a:t>in computer science studies the theoretical underpinnings of type systems.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We will focus on one aspect of type systems today: </a:t>
            </a:r>
            <a:r>
              <a:rPr lang="en-US" b="1" dirty="0"/>
              <a:t>static type checking</a:t>
            </a:r>
            <a:r>
              <a:rPr lang="en-US" dirty="0"/>
              <a:t> vs </a:t>
            </a:r>
            <a:r>
              <a:rPr lang="en-US" b="1" dirty="0"/>
              <a:t>dynamic type checking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453684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685800"/>
          </a:xfrm>
        </p:spPr>
        <p:txBody>
          <a:bodyPr/>
          <a:lstStyle/>
          <a:p>
            <a:r>
              <a:rPr lang="en-US" dirty="0"/>
              <a:t>Actually much better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62200"/>
            <a:ext cx="8153400" cy="2362200"/>
          </a:xfrm>
        </p:spPr>
        <p:txBody>
          <a:bodyPr>
            <a:noAutofit/>
          </a:bodyPr>
          <a:lstStyle/>
          <a:p>
            <a:r>
              <a:rPr lang="en-US" sz="2400" dirty="0"/>
              <a:t>For 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fact</a:t>
            </a:r>
            <a:r>
              <a:rPr lang="en-US" sz="2400" dirty="0"/>
              <a:t> and 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length</a:t>
            </a:r>
            <a:r>
              <a:rPr lang="en-US" sz="2400" dirty="0"/>
              <a:t>, tail-recursive versions are faster than non-TR versions (though both are linear time)</a:t>
            </a:r>
          </a:p>
          <a:p>
            <a:r>
              <a:rPr lang="en-US" sz="2400" dirty="0"/>
              <a:t>The non-tail recursive </a:t>
            </a:r>
            <a:r>
              <a:rPr lang="en-US" sz="2400" b="1" dirty="0">
                <a:latin typeface="Courier New" pitchFamily="49" charset="0"/>
                <a:cs typeface="Courier New" pitchFamily="49" charset="0"/>
              </a:rPr>
              <a:t>rev</a:t>
            </a:r>
            <a:r>
              <a:rPr lang="en-US" sz="2400" dirty="0"/>
              <a:t> is quadratic because each recursive call uses </a:t>
            </a:r>
            <a:r>
              <a:rPr lang="en-US" sz="2400" b="1" dirty="0">
                <a:latin typeface="Courier"/>
                <a:cs typeface="Courier"/>
              </a:rPr>
              <a:t>append</a:t>
            </a:r>
            <a:r>
              <a:rPr lang="en-US" sz="2400" dirty="0"/>
              <a:t>, which must traverse the first list to copy it</a:t>
            </a:r>
          </a:p>
          <a:p>
            <a:pPr lvl="1"/>
            <a:r>
              <a:rPr lang="en-US" sz="2000" dirty="0"/>
              <a:t>And 1 + 2 + … + (length-1) is almost length * length / 2 </a:t>
            </a:r>
          </a:p>
          <a:p>
            <a:pPr lvl="1"/>
            <a:r>
              <a:rPr lang="en-US" sz="2000" dirty="0"/>
              <a:t>Moral: beware </a:t>
            </a:r>
            <a:r>
              <a:rPr lang="en-US" sz="2000" b="1" dirty="0">
                <a:latin typeface="Courier"/>
                <a:cs typeface="Courier"/>
              </a:rPr>
              <a:t>append</a:t>
            </a:r>
            <a:r>
              <a:rPr lang="en-US" sz="2000" dirty="0"/>
              <a:t>, especially if 1</a:t>
            </a:r>
            <a:r>
              <a:rPr lang="en-US" sz="2000" baseline="30000" dirty="0"/>
              <a:t>st</a:t>
            </a:r>
            <a:r>
              <a:rPr lang="en-US" sz="2000" dirty="0"/>
              <a:t> argument is result of a recursive call</a:t>
            </a:r>
          </a:p>
          <a:p>
            <a:r>
              <a:rPr lang="en-US" sz="2400" b="1" dirty="0">
                <a:latin typeface="Courier"/>
                <a:cs typeface="Courier"/>
              </a:rPr>
              <a:t>cons</a:t>
            </a:r>
            <a:r>
              <a:rPr lang="en-US" sz="2400" dirty="0"/>
              <a:t> is constant-time (and fast), so the accumulator version rocks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1066800"/>
            <a:ext cx="7924800" cy="1143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(define (rev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   </a:t>
            </a:r>
            <a:r>
              <a:rPr lang="en-US" sz="2000" b="1" kern="0" dirty="0">
                <a:solidFill>
                  <a:srgbClr val="FF0000"/>
                </a:solidFill>
                <a:latin typeface="Courier New" pitchFamily="49" charset="0"/>
              </a:rPr>
              <a:t>; Bad version (non T-R)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	(if (null?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'()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	  (append (rev (</a:t>
            </a:r>
            <a:r>
              <a:rPr lang="en-US" sz="2000" b="1" kern="0" dirty="0" err="1">
                <a:latin typeface="Courier New" pitchFamily="49" charset="0"/>
              </a:rPr>
              <a:t>cdr</a:t>
            </a:r>
            <a:r>
              <a:rPr lang="en-US" sz="2000" b="1" kern="0" dirty="0">
                <a:latin typeface="Courier New" pitchFamily="49" charset="0"/>
              </a:rPr>
              <a:t>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)) (list (car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)))))</a:t>
            </a:r>
          </a:p>
        </p:txBody>
      </p:sp>
    </p:spTree>
    <p:extLst>
      <p:ext uri="{BB962C8B-B14F-4D97-AF65-F5344CB8AC3E}">
        <p14:creationId xmlns:p14="http://schemas.microsoft.com/office/powerpoint/2010/main" val="760008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Tail-recursion == while loop with local variable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1447800"/>
            <a:ext cx="8458200" cy="1676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(define (fact-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tr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n)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(define (fact-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tr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-helper n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  (if (= n 0)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tx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    (fact-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tr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-helper (- n 1) (*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n))))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(fact-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tr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-helper n 1))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04800" y="3352800"/>
            <a:ext cx="8458200" cy="2057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def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fact(n):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=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while n != 0: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 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=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* n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  n = n –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return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359591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Tail-recursion == while loop with local variable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1447800"/>
            <a:ext cx="8458200" cy="1676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(define (</a:t>
            </a:r>
            <a:r>
              <a:rPr lang="en-US" sz="2000" kern="0" dirty="0">
                <a:latin typeface="Courier New" pitchFamily="49" charset="0"/>
              </a:rPr>
              <a:t>length-</a:t>
            </a:r>
            <a:r>
              <a:rPr lang="en-US" sz="2000" kern="0" dirty="0" err="1">
                <a:latin typeface="Courier New" pitchFamily="49" charset="0"/>
              </a:rPr>
              <a:t>tr</a:t>
            </a:r>
            <a:r>
              <a:rPr lang="en-US" sz="2000" b="1" kern="0" dirty="0">
                <a:latin typeface="Courier New" pitchFamily="49" charset="0"/>
              </a:rPr>
              <a:t>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  (define (</a:t>
            </a:r>
            <a:r>
              <a:rPr lang="en-US" sz="2000" kern="0" dirty="0">
                <a:latin typeface="Courier New" pitchFamily="49" charset="0"/>
              </a:rPr>
              <a:t>length-</a:t>
            </a:r>
            <a:r>
              <a:rPr lang="en-US" sz="2000" kern="0" dirty="0" err="1">
                <a:latin typeface="Courier New" pitchFamily="49" charset="0"/>
              </a:rPr>
              <a:t>tr</a:t>
            </a:r>
            <a:r>
              <a:rPr lang="en-US" sz="2000" b="1" kern="0" dirty="0">
                <a:latin typeface="Courier New" pitchFamily="49" charset="0"/>
              </a:rPr>
              <a:t>-helper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 </a:t>
            </a:r>
            <a:r>
              <a:rPr lang="en-US" sz="2000" b="1" kern="0" dirty="0" err="1">
                <a:latin typeface="Courier New" pitchFamily="49" charset="0"/>
              </a:rPr>
              <a:t>acc</a:t>
            </a:r>
            <a:r>
              <a:rPr lang="en-US" sz="2000" b="1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    (if (null?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</a:t>
            </a:r>
            <a:r>
              <a:rPr lang="en-US" sz="2000" b="1" kern="0" dirty="0" err="1">
                <a:latin typeface="Courier New" pitchFamily="49" charset="0"/>
              </a:rPr>
              <a:t>acc</a:t>
            </a:r>
            <a:endParaRPr lang="en-US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      (</a:t>
            </a:r>
            <a:r>
              <a:rPr lang="en-US" sz="2000" kern="0" dirty="0">
                <a:latin typeface="Courier New" pitchFamily="49" charset="0"/>
              </a:rPr>
              <a:t>length-</a:t>
            </a:r>
            <a:r>
              <a:rPr lang="en-US" sz="2000" kern="0" dirty="0" err="1">
                <a:latin typeface="Courier New" pitchFamily="49" charset="0"/>
              </a:rPr>
              <a:t>tr</a:t>
            </a:r>
            <a:r>
              <a:rPr lang="en-US" sz="2000" b="1" kern="0" dirty="0">
                <a:latin typeface="Courier New" pitchFamily="49" charset="0"/>
              </a:rPr>
              <a:t>-helper (</a:t>
            </a:r>
            <a:r>
              <a:rPr lang="en-US" sz="2000" b="1" kern="0" dirty="0" err="1">
                <a:latin typeface="Courier New" pitchFamily="49" charset="0"/>
              </a:rPr>
              <a:t>cdr</a:t>
            </a:r>
            <a:r>
              <a:rPr lang="en-US" sz="2000" b="1" kern="0" dirty="0">
                <a:latin typeface="Courier New" pitchFamily="49" charset="0"/>
              </a:rPr>
              <a:t>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(+ (car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</a:t>
            </a:r>
            <a:r>
              <a:rPr lang="en-US" sz="2000" b="1" kern="0" dirty="0" err="1">
                <a:latin typeface="Courier New" pitchFamily="49" charset="0"/>
              </a:rPr>
              <a:t>acc</a:t>
            </a:r>
            <a:r>
              <a:rPr lang="en-US" sz="2000" b="1" kern="0" dirty="0">
                <a:latin typeface="Courier New" pitchFamily="49" charset="0"/>
              </a:rPr>
              <a:t>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	(</a:t>
            </a:r>
            <a:r>
              <a:rPr lang="en-US" sz="2000" kern="0" dirty="0">
                <a:latin typeface="Courier New" pitchFamily="49" charset="0"/>
              </a:rPr>
              <a:t>length-</a:t>
            </a:r>
            <a:r>
              <a:rPr lang="en-US" sz="2000" kern="0" dirty="0" err="1">
                <a:latin typeface="Courier New" pitchFamily="49" charset="0"/>
              </a:rPr>
              <a:t>tr</a:t>
            </a:r>
            <a:r>
              <a:rPr lang="en-US" sz="2000" kern="0" dirty="0">
                <a:latin typeface="Courier New" pitchFamily="49" charset="0"/>
              </a:rPr>
              <a:t>-</a:t>
            </a:r>
            <a:r>
              <a:rPr lang="en-US" sz="2000" b="1" kern="0" dirty="0">
                <a:latin typeface="Courier New" pitchFamily="49" charset="0"/>
              </a:rPr>
              <a:t>helper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 0))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04800" y="3352800"/>
            <a:ext cx="8458200" cy="2057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def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tx2"/>
                </a:solidFill>
                <a:latin typeface="Courier New" pitchFamily="49" charset="0"/>
              </a:rPr>
              <a:t>length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(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):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= 0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while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!= []: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 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=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[0] +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tx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 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=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[1:]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return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5110082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Tail-recursion == while loop with local variable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1447800"/>
            <a:ext cx="8458200" cy="1676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(define (rev-</a:t>
            </a:r>
            <a:r>
              <a:rPr lang="en-US" sz="2000" b="1" kern="0" dirty="0" err="1">
                <a:latin typeface="Courier New" pitchFamily="49" charset="0"/>
              </a:rPr>
              <a:t>tr</a:t>
            </a:r>
            <a:r>
              <a:rPr lang="en-US" sz="2000" b="1" kern="0" dirty="0">
                <a:latin typeface="Courier New" pitchFamily="49" charset="0"/>
              </a:rPr>
              <a:t>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  (define (</a:t>
            </a:r>
            <a:r>
              <a:rPr lang="en-US" sz="2000" kern="0" dirty="0">
                <a:latin typeface="Courier New" pitchFamily="49" charset="0"/>
              </a:rPr>
              <a:t>rev-</a:t>
            </a:r>
            <a:r>
              <a:rPr lang="en-US" sz="2000" kern="0" dirty="0" err="1">
                <a:latin typeface="Courier New" pitchFamily="49" charset="0"/>
              </a:rPr>
              <a:t>tr</a:t>
            </a:r>
            <a:r>
              <a:rPr lang="en-US" sz="2000" kern="0" dirty="0">
                <a:latin typeface="Courier New" pitchFamily="49" charset="0"/>
              </a:rPr>
              <a:t>-helper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 </a:t>
            </a:r>
            <a:r>
              <a:rPr lang="en-US" sz="2000" b="1" kern="0" dirty="0" err="1">
                <a:latin typeface="Courier New" pitchFamily="49" charset="0"/>
              </a:rPr>
              <a:t>acc</a:t>
            </a:r>
            <a:r>
              <a:rPr lang="en-US" sz="2000" b="1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    (if (null?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</a:t>
            </a:r>
            <a:r>
              <a:rPr lang="en-US" sz="2000" b="1" kern="0" dirty="0" err="1">
                <a:latin typeface="Courier New" pitchFamily="49" charset="0"/>
              </a:rPr>
              <a:t>acc</a:t>
            </a:r>
            <a:endParaRPr lang="en-US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      (</a:t>
            </a:r>
            <a:r>
              <a:rPr lang="en-US" sz="2000" kern="0" dirty="0">
                <a:latin typeface="Courier New" pitchFamily="49" charset="0"/>
              </a:rPr>
              <a:t>rev-</a:t>
            </a:r>
            <a:r>
              <a:rPr lang="en-US" sz="2000" kern="0" dirty="0" err="1">
                <a:latin typeface="Courier New" pitchFamily="49" charset="0"/>
              </a:rPr>
              <a:t>tr</a:t>
            </a:r>
            <a:r>
              <a:rPr lang="en-US" sz="2000" kern="0" dirty="0">
                <a:latin typeface="Courier New" pitchFamily="49" charset="0"/>
              </a:rPr>
              <a:t>-helper </a:t>
            </a:r>
            <a:r>
              <a:rPr lang="en-US" sz="2000" b="1" kern="0" dirty="0">
                <a:latin typeface="Courier New" pitchFamily="49" charset="0"/>
              </a:rPr>
              <a:t>(</a:t>
            </a:r>
            <a:r>
              <a:rPr lang="en-US" sz="2000" b="1" kern="0" dirty="0" err="1">
                <a:latin typeface="Courier New" pitchFamily="49" charset="0"/>
              </a:rPr>
              <a:t>cdr</a:t>
            </a:r>
            <a:r>
              <a:rPr lang="en-US" sz="2000" b="1" kern="0" dirty="0">
                <a:latin typeface="Courier New" pitchFamily="49" charset="0"/>
              </a:rPr>
              <a:t>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(cons (car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) </a:t>
            </a:r>
            <a:r>
              <a:rPr lang="en-US" sz="2000" b="1" kern="0" dirty="0" err="1">
                <a:latin typeface="Courier New" pitchFamily="49" charset="0"/>
              </a:rPr>
              <a:t>acc</a:t>
            </a:r>
            <a:r>
              <a:rPr lang="en-US" sz="2000" b="1" kern="0" dirty="0">
                <a:latin typeface="Courier New" pitchFamily="49" charset="0"/>
              </a:rPr>
              <a:t>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  (</a:t>
            </a:r>
            <a:r>
              <a:rPr lang="en-US" sz="2000" kern="0" dirty="0">
                <a:latin typeface="Courier New" pitchFamily="49" charset="0"/>
              </a:rPr>
              <a:t>rev-</a:t>
            </a:r>
            <a:r>
              <a:rPr lang="en-US" sz="2000" kern="0" dirty="0" err="1">
                <a:latin typeface="Courier New" pitchFamily="49" charset="0"/>
              </a:rPr>
              <a:t>tr</a:t>
            </a:r>
            <a:r>
              <a:rPr lang="en-US" sz="2000" kern="0" dirty="0">
                <a:latin typeface="Courier New" pitchFamily="49" charset="0"/>
              </a:rPr>
              <a:t>-helper </a:t>
            </a:r>
            <a:r>
              <a:rPr lang="en-US" sz="2000" b="1" kern="0" dirty="0" err="1">
                <a:latin typeface="Courier New" pitchFamily="49" charset="0"/>
              </a:rPr>
              <a:t>lst</a:t>
            </a:r>
            <a:r>
              <a:rPr lang="en-US" sz="2000" b="1" kern="0" dirty="0">
                <a:latin typeface="Courier New" pitchFamily="49" charset="0"/>
              </a:rPr>
              <a:t> '()))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04800" y="3352800"/>
            <a:ext cx="8458200" cy="2057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def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rev(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):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= []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while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!= []: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 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= [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[0]] +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endParaRPr lang="en-US" sz="2000" b="1" kern="0" dirty="0">
              <a:solidFill>
                <a:schemeClr val="tx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 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=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[1:]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  return </a:t>
            </a:r>
            <a:r>
              <a:rPr lang="en-US" sz="2000" b="1" kern="0" dirty="0" err="1">
                <a:solidFill>
                  <a:schemeClr val="tx2"/>
                </a:solidFill>
                <a:latin typeface="Courier New" pitchFamily="49" charset="0"/>
              </a:rPr>
              <a:t>acc</a:t>
            </a:r>
            <a:r>
              <a:rPr lang="en-US" sz="2000" b="1" kern="0" dirty="0">
                <a:solidFill>
                  <a:schemeClr val="tx2"/>
                </a:solidFill>
                <a:latin typeface="Courier New" pitchFamily="49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5215151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Always tail-recursive?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are certainly cases where recursive functions cannot be evaluated in a constant amount of space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 functions that process trees</a:t>
            </a:r>
          </a:p>
          <a:p>
            <a:pPr lvl="1"/>
            <a:r>
              <a:rPr lang="en-US" dirty="0"/>
              <a:t>Lists can be used to </a:t>
            </a:r>
            <a:br>
              <a:rPr lang="en-US" dirty="0"/>
            </a:br>
            <a:r>
              <a:rPr lang="en-US" dirty="0"/>
              <a:t>represent trees: </a:t>
            </a:r>
            <a:r>
              <a:rPr lang="en-US" b="1" dirty="0">
                <a:latin typeface="Courier"/>
                <a:cs typeface="Courier"/>
              </a:rPr>
              <a:t>'((1 2) ((3 4) 5))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these cases, the natural recursive approach is the way to go</a:t>
            </a:r>
          </a:p>
          <a:p>
            <a:pPr lvl="1"/>
            <a:r>
              <a:rPr lang="en-US" dirty="0"/>
              <a:t>You could get one recursive call to be a tail call, but rarely worth the complication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65520" y="1923871"/>
            <a:ext cx="381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0" dirty="0">
              <a:latin typeface="+mn-lt"/>
            </a:endParaRPr>
          </a:p>
          <a:p>
            <a:r>
              <a:rPr lang="en-US" b="0" dirty="0">
                <a:latin typeface="+mn-lt"/>
              </a:rPr>
              <a:t>1      2              5</a:t>
            </a:r>
          </a:p>
          <a:p>
            <a:r>
              <a:rPr lang="en-US" b="0" dirty="0">
                <a:latin typeface="+mn-lt"/>
              </a:rPr>
              <a:t>             3     4</a:t>
            </a:r>
          </a:p>
        </p:txBody>
      </p:sp>
      <p:cxnSp>
        <p:nvCxnSpPr>
          <p:cNvPr id="9" name="Straight Connector 8"/>
          <p:cNvCxnSpPr/>
          <p:nvPr/>
        </p:nvCxnSpPr>
        <p:spPr bwMode="auto">
          <a:xfrm flipH="1">
            <a:off x="6629400" y="1905000"/>
            <a:ext cx="762000" cy="228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/>
          <p:cNvCxnSpPr/>
          <p:nvPr/>
        </p:nvCxnSpPr>
        <p:spPr bwMode="auto">
          <a:xfrm flipH="1">
            <a:off x="6324600" y="2133600"/>
            <a:ext cx="304800" cy="228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/>
          <p:nvPr/>
        </p:nvCxnSpPr>
        <p:spPr bwMode="auto">
          <a:xfrm>
            <a:off x="6629400" y="2133600"/>
            <a:ext cx="228600" cy="228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/>
          <p:nvPr/>
        </p:nvCxnSpPr>
        <p:spPr bwMode="auto">
          <a:xfrm>
            <a:off x="7391400" y="1905000"/>
            <a:ext cx="609600" cy="228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/>
          <p:cNvCxnSpPr/>
          <p:nvPr/>
        </p:nvCxnSpPr>
        <p:spPr bwMode="auto">
          <a:xfrm>
            <a:off x="8001000" y="2133600"/>
            <a:ext cx="228600" cy="228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/>
          <p:cNvCxnSpPr/>
          <p:nvPr/>
        </p:nvCxnSpPr>
        <p:spPr bwMode="auto">
          <a:xfrm flipH="1">
            <a:off x="7589520" y="2133600"/>
            <a:ext cx="381000" cy="228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 flipH="1">
            <a:off x="7391400" y="2362200"/>
            <a:ext cx="228600" cy="304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3" name="Straight Connector 22"/>
          <p:cNvCxnSpPr/>
          <p:nvPr/>
        </p:nvCxnSpPr>
        <p:spPr bwMode="auto">
          <a:xfrm>
            <a:off x="7620000" y="2362200"/>
            <a:ext cx="228600" cy="304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017643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-228600"/>
            <a:ext cx="7772400" cy="1143000"/>
          </a:xfrm>
        </p:spPr>
        <p:txBody>
          <a:bodyPr/>
          <a:lstStyle/>
          <a:p>
            <a:r>
              <a:rPr lang="en-US" dirty="0"/>
              <a:t>Precise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838200"/>
            <a:ext cx="8077200" cy="4495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If the result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(f x) </a:t>
            </a:r>
            <a:r>
              <a:rPr lang="en-US" dirty="0"/>
              <a:t>is the “return value” for the enclosing function body, then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(f x)</a:t>
            </a:r>
            <a:r>
              <a:rPr lang="en-US" dirty="0"/>
              <a:t> is a tail call  </a:t>
            </a:r>
          </a:p>
          <a:p>
            <a:pPr marL="0" indent="0">
              <a:buNone/>
            </a:pPr>
            <a:r>
              <a:rPr lang="en-US" dirty="0"/>
              <a:t>       i.e., don't have to do any more processing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(f x)</a:t>
            </a:r>
            <a:r>
              <a:rPr lang="en-US" dirty="0"/>
              <a:t> to end function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Can define this notion more precisely…</a:t>
            </a:r>
          </a:p>
          <a:p>
            <a:r>
              <a:rPr lang="en-US" dirty="0"/>
              <a:t>A </a:t>
            </a:r>
            <a:r>
              <a:rPr lang="en-US" i="1" dirty="0"/>
              <a:t>tail call</a:t>
            </a:r>
            <a:r>
              <a:rPr lang="en-US" dirty="0"/>
              <a:t> is a function call in </a:t>
            </a:r>
            <a:r>
              <a:rPr lang="en-US" i="1" dirty="0"/>
              <a:t>tail position</a:t>
            </a:r>
            <a:endParaRPr lang="en-US" dirty="0"/>
          </a:p>
          <a:p>
            <a:r>
              <a:rPr lang="en-US" dirty="0"/>
              <a:t>The single expression (ignoring nested defines) of the body of a function is in tail position.</a:t>
            </a:r>
          </a:p>
          <a:p>
            <a:r>
              <a:rPr lang="en-US" dirty="0"/>
              <a:t>If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(if test e1 e2)</a:t>
            </a:r>
            <a:r>
              <a:rPr lang="en-US" dirty="0"/>
              <a:t> is in tail position, then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e1</a:t>
            </a:r>
            <a:r>
              <a:rPr lang="en-US" dirty="0"/>
              <a:t> 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e2</a:t>
            </a:r>
            <a:r>
              <a:rPr lang="en-US" dirty="0"/>
              <a:t> are in tail position (but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test</a:t>
            </a:r>
            <a:r>
              <a:rPr lang="en-US" dirty="0"/>
              <a:t> is not).  (Similar for </a:t>
            </a:r>
            <a:r>
              <a:rPr lang="en-US" dirty="0" err="1"/>
              <a:t>cond</a:t>
            </a:r>
            <a:r>
              <a:rPr lang="en-US" dirty="0"/>
              <a:t>-expressions)</a:t>
            </a:r>
          </a:p>
          <a:p>
            <a:r>
              <a:rPr lang="en-US" dirty="0"/>
              <a:t>If a let-expression is in tail position, then the single expression of the body of the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 is in tail position (but no variable bindings are)</a:t>
            </a:r>
          </a:p>
          <a:p>
            <a:r>
              <a:rPr lang="en-US" dirty="0"/>
              <a:t>Arguments to a function call are not in tail position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66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these functions tail-recursive?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(get-nth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b="1" dirty="0">
                <a:latin typeface="Courier"/>
                <a:cs typeface="Courier"/>
              </a:rPr>
              <a:t> n)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(= n 0) (car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(get-nth (</a:t>
            </a:r>
            <a:r>
              <a:rPr lang="en-US" b="1" dirty="0" err="1">
                <a:latin typeface="Courier"/>
                <a:cs typeface="Courier"/>
              </a:rPr>
              <a:t>cdr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b="1" dirty="0">
                <a:latin typeface="Courier"/>
                <a:cs typeface="Courier"/>
              </a:rPr>
              <a:t>) (- n 1))))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(</a:t>
            </a:r>
            <a:r>
              <a:rPr lang="fr-FR" b="1" dirty="0" err="1">
                <a:latin typeface="Courier"/>
                <a:cs typeface="Courier"/>
              </a:rPr>
              <a:t>define</a:t>
            </a:r>
            <a:r>
              <a:rPr lang="fr-FR" b="1" dirty="0">
                <a:latin typeface="Courier"/>
                <a:cs typeface="Courier"/>
              </a:rPr>
              <a:t> (good-max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(</a:t>
            </a:r>
            <a:r>
              <a:rPr lang="fr-FR" b="1" dirty="0" err="1">
                <a:latin typeface="Courier"/>
                <a:cs typeface="Courier"/>
              </a:rPr>
              <a:t>cond</a:t>
            </a:r>
            <a:endParaRPr lang="fr-FR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((</a:t>
            </a:r>
            <a:r>
              <a:rPr lang="fr-FR" b="1" dirty="0" err="1">
                <a:latin typeface="Courier"/>
                <a:cs typeface="Courier"/>
              </a:rPr>
              <a:t>null</a:t>
            </a:r>
            <a:r>
              <a:rPr lang="fr-FR" b="1" dirty="0">
                <a:latin typeface="Courier"/>
                <a:cs typeface="Courier"/>
              </a:rPr>
              <a:t>? (</a:t>
            </a:r>
            <a:r>
              <a:rPr lang="fr-FR" b="1" dirty="0" err="1">
                <a:latin typeface="Courier"/>
                <a:cs typeface="Courier"/>
              </a:rPr>
              <a:t>cdr</a:t>
            </a:r>
            <a:r>
              <a:rPr lang="fr-FR" b="1" dirty="0">
                <a:latin typeface="Courier"/>
                <a:cs typeface="Courier"/>
              </a:rPr>
              <a:t>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))</a:t>
            </a: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  (car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))</a:t>
            </a: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(#</a:t>
            </a:r>
            <a:r>
              <a:rPr lang="fr-FR" b="1" dirty="0" err="1">
                <a:latin typeface="Courier"/>
                <a:cs typeface="Courier"/>
              </a:rPr>
              <a:t>t</a:t>
            </a:r>
            <a:endParaRPr lang="fr-FR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  (let ((max-of-</a:t>
            </a:r>
            <a:r>
              <a:rPr lang="fr-FR" b="1" dirty="0" err="1">
                <a:latin typeface="Courier"/>
                <a:cs typeface="Courier"/>
              </a:rPr>
              <a:t>cdr</a:t>
            </a:r>
            <a:r>
              <a:rPr lang="fr-FR" b="1" dirty="0">
                <a:latin typeface="Courier"/>
                <a:cs typeface="Courier"/>
              </a:rPr>
              <a:t> (good-max (</a:t>
            </a:r>
            <a:r>
              <a:rPr lang="fr-FR" b="1" dirty="0" err="1">
                <a:latin typeface="Courier"/>
                <a:cs typeface="Courier"/>
              </a:rPr>
              <a:t>cdr</a:t>
            </a:r>
            <a:r>
              <a:rPr lang="fr-FR" b="1" dirty="0">
                <a:latin typeface="Courier"/>
                <a:cs typeface="Courier"/>
              </a:rPr>
              <a:t>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))))</a:t>
            </a: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    (if (&gt; (car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 max-of-</a:t>
            </a:r>
            <a:r>
              <a:rPr lang="fr-FR" b="1" dirty="0" err="1">
                <a:latin typeface="Courier"/>
                <a:cs typeface="Courier"/>
              </a:rPr>
              <a:t>cdr</a:t>
            </a:r>
            <a:r>
              <a:rPr lang="fr-FR" b="1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fr-FR" b="1" dirty="0">
                <a:latin typeface="Courier"/>
                <a:cs typeface="Courier"/>
              </a:rPr>
              <a:t>          (car </a:t>
            </a:r>
            <a:r>
              <a:rPr lang="fr-FR" b="1" dirty="0" err="1">
                <a:latin typeface="Courier"/>
                <a:cs typeface="Courier"/>
              </a:rPr>
              <a:t>lst</a:t>
            </a:r>
            <a:r>
              <a:rPr lang="fr-FR" b="1" dirty="0">
                <a:latin typeface="Courier"/>
                <a:cs typeface="Courier"/>
              </a:rPr>
              <a:t>) max-of-</a:t>
            </a:r>
            <a:r>
              <a:rPr lang="fr-FR" b="1" dirty="0" err="1">
                <a:latin typeface="Courier"/>
                <a:cs typeface="Courier"/>
              </a:rPr>
              <a:t>cdr</a:t>
            </a:r>
            <a:r>
              <a:rPr lang="fr-FR" b="1" dirty="0">
                <a:latin typeface="Courier"/>
                <a:cs typeface="Courier"/>
              </a:rPr>
              <a:t>)))))</a:t>
            </a: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918654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these…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2560" y="1219200"/>
            <a:ext cx="8778240" cy="4906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Write a tail-recursive sum function (i.e., a function that takes a list and computes the sum of all the elements).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Write a tail-recursive max function (i.e., a function that returns the largest element in a list).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Write a tail-recursive Fibonacci sequence function (i.e., a function that returns the </a:t>
            </a:r>
            <a:r>
              <a:rPr lang="en-US" dirty="0" err="1"/>
              <a:t>n'th</a:t>
            </a:r>
            <a:r>
              <a:rPr lang="en-US" dirty="0"/>
              <a:t> number of the Fibonacci sequence).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latin typeface="Courier"/>
                <a:cs typeface="Courier"/>
              </a:rPr>
              <a:t>(fib 1) =&gt; 1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	(fib 2) =&gt; 1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	(fib 3) =&gt; 2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	(fib 4) =&gt; 3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	(fib 5) =&gt; 5</a:t>
            </a:r>
          </a:p>
          <a:p>
            <a:pPr marL="0" indent="0">
              <a:buNone/>
            </a:pPr>
            <a:r>
              <a:rPr lang="en-US" dirty="0"/>
              <a:t>	In general, </a:t>
            </a:r>
            <a:r>
              <a:rPr lang="en-US" b="1" dirty="0">
                <a:latin typeface="Courier"/>
                <a:cs typeface="Courier"/>
              </a:rPr>
              <a:t>(fib n) = (+ (fib (- n 1)) (fib (- n 2)))</a:t>
            </a:r>
          </a:p>
        </p:txBody>
      </p:sp>
    </p:spTree>
    <p:extLst>
      <p:ext uri="{BB962C8B-B14F-4D97-AF65-F5344CB8AC3E}">
        <p14:creationId xmlns:p14="http://schemas.microsoft.com/office/powerpoint/2010/main" val="11311421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33400"/>
            <a:ext cx="9144000" cy="5562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>
                <a:latin typeface="Courier New"/>
                <a:cs typeface="Courier New"/>
              </a:rPr>
              <a:t>(define (sum-</a:t>
            </a:r>
            <a:r>
              <a:rPr lang="en-US" sz="2200" b="1" dirty="0" err="1">
                <a:latin typeface="Courier New"/>
                <a:cs typeface="Courier New"/>
              </a:rPr>
              <a:t>tr</a:t>
            </a:r>
            <a:r>
              <a:rPr lang="en-US" sz="2200" b="1" dirty="0">
                <a:latin typeface="Courier New"/>
                <a:cs typeface="Courier New"/>
              </a:rPr>
              <a:t>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2200" b="1" dirty="0">
                <a:latin typeface="Courier New"/>
                <a:cs typeface="Courier New"/>
              </a:rPr>
              <a:t>  (define (sum-</a:t>
            </a:r>
            <a:r>
              <a:rPr lang="en-US" sz="2200" b="1" dirty="0" err="1">
                <a:latin typeface="Courier New"/>
                <a:cs typeface="Courier New"/>
              </a:rPr>
              <a:t>tr</a:t>
            </a:r>
            <a:r>
              <a:rPr lang="en-US" sz="2200" b="1" dirty="0">
                <a:latin typeface="Courier New"/>
                <a:cs typeface="Courier New"/>
              </a:rPr>
              <a:t>-helper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 </a:t>
            </a:r>
            <a:r>
              <a:rPr lang="en-US" sz="2200" b="1" dirty="0" err="1">
                <a:latin typeface="Courier New"/>
                <a:cs typeface="Courier New"/>
              </a:rPr>
              <a:t>acc</a:t>
            </a:r>
            <a:r>
              <a:rPr lang="en-US" sz="2200" b="1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2200" b="1" dirty="0">
                <a:latin typeface="Courier New"/>
                <a:cs typeface="Courier New"/>
              </a:rPr>
              <a:t>    (if (null?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) </a:t>
            </a:r>
            <a:r>
              <a:rPr lang="en-US" sz="2200" b="1" dirty="0" err="1">
                <a:latin typeface="Courier New"/>
                <a:cs typeface="Courier New"/>
              </a:rPr>
              <a:t>acc</a:t>
            </a:r>
            <a:endParaRPr lang="en-US" sz="2200" b="1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2200" b="1" dirty="0">
                <a:latin typeface="Courier New"/>
                <a:cs typeface="Courier New"/>
              </a:rPr>
              <a:t>      (sum-</a:t>
            </a:r>
            <a:r>
              <a:rPr lang="en-US" sz="2200" b="1" dirty="0" err="1">
                <a:latin typeface="Courier New"/>
                <a:cs typeface="Courier New"/>
              </a:rPr>
              <a:t>tr</a:t>
            </a:r>
            <a:r>
              <a:rPr lang="en-US" sz="2200" b="1" dirty="0">
                <a:latin typeface="Courier New"/>
                <a:cs typeface="Courier New"/>
              </a:rPr>
              <a:t>-helper (</a:t>
            </a:r>
            <a:r>
              <a:rPr lang="en-US" sz="2200" b="1" dirty="0" err="1">
                <a:latin typeface="Courier New"/>
                <a:cs typeface="Courier New"/>
              </a:rPr>
              <a:t>cdr</a:t>
            </a:r>
            <a:r>
              <a:rPr lang="en-US" sz="2200" b="1" dirty="0">
                <a:latin typeface="Courier New"/>
                <a:cs typeface="Courier New"/>
              </a:rPr>
              <a:t>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) (+ (car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) </a:t>
            </a:r>
            <a:r>
              <a:rPr lang="en-US" sz="2200" b="1" dirty="0" err="1">
                <a:latin typeface="Courier New"/>
                <a:cs typeface="Courier New"/>
              </a:rPr>
              <a:t>acc</a:t>
            </a:r>
            <a:r>
              <a:rPr lang="en-US" sz="2200" b="1" dirty="0">
                <a:latin typeface="Courier New"/>
                <a:cs typeface="Courier New"/>
              </a:rPr>
              <a:t>))))</a:t>
            </a:r>
          </a:p>
          <a:p>
            <a:pPr marL="0" indent="0">
              <a:buNone/>
            </a:pPr>
            <a:r>
              <a:rPr lang="en-US" sz="2200" b="1" dirty="0">
                <a:latin typeface="Courier New"/>
                <a:cs typeface="Courier New"/>
              </a:rPr>
              <a:t>  (sum-</a:t>
            </a:r>
            <a:r>
              <a:rPr lang="en-US" sz="2200" b="1" dirty="0" err="1">
                <a:latin typeface="Courier New"/>
                <a:cs typeface="Courier New"/>
              </a:rPr>
              <a:t>tr</a:t>
            </a:r>
            <a:r>
              <a:rPr lang="en-US" sz="2200" b="1" dirty="0">
                <a:latin typeface="Courier New"/>
                <a:cs typeface="Courier New"/>
              </a:rPr>
              <a:t>-helper </a:t>
            </a:r>
            <a:r>
              <a:rPr lang="en-US" sz="2200" b="1" dirty="0" err="1">
                <a:latin typeface="Courier New"/>
                <a:cs typeface="Courier New"/>
              </a:rPr>
              <a:t>lst</a:t>
            </a:r>
            <a:r>
              <a:rPr lang="en-US" sz="2200" b="1" dirty="0">
                <a:latin typeface="Courier New"/>
                <a:cs typeface="Courier New"/>
              </a:rPr>
              <a:t> 0))  </a:t>
            </a:r>
          </a:p>
        </p:txBody>
      </p:sp>
    </p:spTree>
    <p:extLst>
      <p:ext uri="{BB962C8B-B14F-4D97-AF65-F5344CB8AC3E}">
        <p14:creationId xmlns:p14="http://schemas.microsoft.com/office/powerpoint/2010/main" val="15807037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533400"/>
            <a:ext cx="8945880" cy="5562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(define (max-</a:t>
            </a:r>
            <a:r>
              <a:rPr lang="en-US" sz="2400" b="1" dirty="0" err="1">
                <a:latin typeface="Courier New"/>
                <a:cs typeface="Courier New"/>
              </a:rPr>
              <a:t>tr</a:t>
            </a:r>
            <a:r>
              <a:rPr lang="en-US" sz="2400" b="1" dirty="0">
                <a:latin typeface="Courier New"/>
                <a:cs typeface="Courier New"/>
              </a:rPr>
              <a:t>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(define (max-</a:t>
            </a:r>
            <a:r>
              <a:rPr lang="en-US" sz="2400" b="1" dirty="0" err="1">
                <a:latin typeface="Courier New"/>
                <a:cs typeface="Courier New"/>
              </a:rPr>
              <a:t>tr</a:t>
            </a:r>
            <a:r>
              <a:rPr lang="en-US" sz="2400" b="1" dirty="0">
                <a:latin typeface="Courier New"/>
                <a:cs typeface="Courier New"/>
              </a:rPr>
              <a:t>-helper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 max-so-far)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  (</a:t>
            </a:r>
            <a:r>
              <a:rPr lang="en-US" sz="2400" b="1" dirty="0" err="1">
                <a:latin typeface="Courier New"/>
                <a:cs typeface="Courier New"/>
              </a:rPr>
              <a:t>cond</a:t>
            </a:r>
            <a:r>
              <a:rPr lang="en-US" sz="2400" b="1" dirty="0">
                <a:latin typeface="Courier New"/>
                <a:cs typeface="Courier New"/>
              </a:rPr>
              <a:t> 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    ((null?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 max-so-far)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    ((&gt; max-so-far (car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)) 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        (max-</a:t>
            </a:r>
            <a:r>
              <a:rPr lang="en-US" sz="2400" b="1" dirty="0" err="1">
                <a:latin typeface="Courier New"/>
                <a:cs typeface="Courier New"/>
              </a:rPr>
              <a:t>tr</a:t>
            </a:r>
            <a:r>
              <a:rPr lang="en-US" sz="2400" b="1" dirty="0">
                <a:latin typeface="Courier New"/>
                <a:cs typeface="Courier New"/>
              </a:rPr>
              <a:t>-helper (</a:t>
            </a:r>
            <a:r>
              <a:rPr lang="en-US" sz="2400" b="1" dirty="0" err="1">
                <a:latin typeface="Courier New"/>
                <a:cs typeface="Courier New"/>
              </a:rPr>
              <a:t>cdr</a:t>
            </a:r>
            <a:r>
              <a:rPr lang="en-US" sz="2400" b="1" dirty="0">
                <a:latin typeface="Courier New"/>
                <a:cs typeface="Courier New"/>
              </a:rPr>
              <a:t>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 max-so-far))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    (#t (max-</a:t>
            </a:r>
            <a:r>
              <a:rPr lang="en-US" sz="2400" b="1" dirty="0" err="1">
                <a:latin typeface="Courier New"/>
                <a:cs typeface="Courier New"/>
              </a:rPr>
              <a:t>tr</a:t>
            </a:r>
            <a:r>
              <a:rPr lang="en-US" sz="2400" b="1" dirty="0">
                <a:latin typeface="Courier New"/>
                <a:cs typeface="Courier New"/>
              </a:rPr>
              <a:t>-helper (</a:t>
            </a:r>
            <a:r>
              <a:rPr lang="en-US" sz="2400" b="1" dirty="0" err="1">
                <a:latin typeface="Courier New"/>
                <a:cs typeface="Courier New"/>
              </a:rPr>
              <a:t>cdr</a:t>
            </a:r>
            <a:r>
              <a:rPr lang="en-US" sz="2400" b="1" dirty="0">
                <a:latin typeface="Courier New"/>
                <a:cs typeface="Courier New"/>
              </a:rPr>
              <a:t>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 (car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)))))</a:t>
            </a:r>
          </a:p>
          <a:p>
            <a:pPr marL="0" indent="0">
              <a:buNone/>
            </a:pPr>
            <a:r>
              <a:rPr lang="en-US" sz="2400" b="1" dirty="0">
                <a:latin typeface="Courier New"/>
                <a:cs typeface="Courier New"/>
              </a:rPr>
              <a:t>  (</a:t>
            </a:r>
            <a:r>
              <a:rPr lang="en-US" sz="2400" b="1" dirty="0" err="1">
                <a:latin typeface="Courier New"/>
                <a:cs typeface="Courier New"/>
              </a:rPr>
              <a:t>maxtr</a:t>
            </a:r>
            <a:r>
              <a:rPr lang="en-US" sz="2400" b="1" dirty="0">
                <a:latin typeface="Courier New"/>
                <a:cs typeface="Courier New"/>
              </a:rPr>
              <a:t>-helper (</a:t>
            </a:r>
            <a:r>
              <a:rPr lang="en-US" sz="2400" b="1" dirty="0" err="1">
                <a:latin typeface="Courier New"/>
                <a:cs typeface="Courier New"/>
              </a:rPr>
              <a:t>cdr</a:t>
            </a:r>
            <a:r>
              <a:rPr lang="en-US" sz="2400" b="1" dirty="0">
                <a:latin typeface="Courier New"/>
                <a:cs typeface="Courier New"/>
              </a:rPr>
              <a:t>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 (car </a:t>
            </a:r>
            <a:r>
              <a:rPr lang="en-US" sz="2400" b="1" dirty="0" err="1">
                <a:latin typeface="Courier New"/>
                <a:cs typeface="Courier New"/>
              </a:rPr>
              <a:t>lst</a:t>
            </a:r>
            <a:r>
              <a:rPr lang="en-US" sz="2400" b="1" dirty="0">
                <a:latin typeface="Courier New"/>
                <a:cs typeface="Courier New"/>
              </a:rPr>
              <a:t>)))</a:t>
            </a:r>
          </a:p>
        </p:txBody>
      </p:sp>
    </p:spTree>
    <p:extLst>
      <p:ext uri="{BB962C8B-B14F-4D97-AF65-F5344CB8AC3E}">
        <p14:creationId xmlns:p14="http://schemas.microsoft.com/office/powerpoint/2010/main" val="866697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Declaring functions in Java vs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Java uses </a:t>
            </a:r>
            <a:r>
              <a:rPr lang="en-US" b="1" i="1" dirty="0"/>
              <a:t>static type checking</a:t>
            </a:r>
            <a:r>
              <a:rPr lang="en-US" dirty="0"/>
              <a:t>: most code can be checked at compile-time to make sure rules involving types are not violated.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double(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n) {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 return 2 * n;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Python uses </a:t>
            </a:r>
            <a:r>
              <a:rPr lang="en-US" b="1" i="1" dirty="0"/>
              <a:t>dynamic type checking</a:t>
            </a:r>
            <a:r>
              <a:rPr lang="en-US" dirty="0"/>
              <a:t>: most code cannot be checked for type errors at compile-time; this has be delayed until run-time.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def</a:t>
            </a:r>
            <a:r>
              <a:rPr lang="en-US" dirty="0">
                <a:latin typeface="Courier"/>
                <a:cs typeface="Courier"/>
              </a:rPr>
              <a:t> double(n):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 return 2 * 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564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as a while loop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	1	2	3	5	8	13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u="sng" dirty="0"/>
              <a:t>a	b	</a:t>
            </a:r>
            <a:r>
              <a:rPr lang="en-US" u="sng" dirty="0" err="1"/>
              <a:t>a+b</a:t>
            </a:r>
            <a:endParaRPr lang="en-US" u="sng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1	1	2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1	2	3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2	3	5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3	5	8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dirty="0"/>
              <a:t>5	8	13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 bwMode="auto">
          <a:xfrm flipH="1">
            <a:off x="609600" y="22860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>
            <a:off x="1524000" y="22860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 bwMode="auto">
          <a:xfrm flipH="1">
            <a:off x="609600" y="28956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 bwMode="auto">
          <a:xfrm flipH="1">
            <a:off x="1524000" y="28956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 bwMode="auto">
          <a:xfrm flipH="1">
            <a:off x="609600" y="35052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 bwMode="auto">
          <a:xfrm flipH="1">
            <a:off x="1524000" y="351282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 bwMode="auto">
          <a:xfrm flipH="1">
            <a:off x="620486" y="4114800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 bwMode="auto">
          <a:xfrm flipH="1">
            <a:off x="1524000" y="4134394"/>
            <a:ext cx="685800" cy="3048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Content Placeholder 2"/>
          <p:cNvSpPr txBox="1">
            <a:spLocks/>
          </p:cNvSpPr>
          <p:nvPr/>
        </p:nvSpPr>
        <p:spPr bwMode="auto">
          <a:xfrm>
            <a:off x="3048000" y="1600200"/>
            <a:ext cx="5943600" cy="3276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fib(n):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a 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b = 2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while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&lt; n: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+=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= a  # hold onto value of a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a = b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b =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+ b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return a</a:t>
            </a:r>
          </a:p>
        </p:txBody>
      </p:sp>
    </p:spTree>
    <p:extLst>
      <p:ext uri="{BB962C8B-B14F-4D97-AF65-F5344CB8AC3E}">
        <p14:creationId xmlns:p14="http://schemas.microsoft.com/office/powerpoint/2010/main" val="6786707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15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as a while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fib(n):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a = 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b = 2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while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&lt; n: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+= 1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a  # hold onto value of 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a = b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b =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+ b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return a</a:t>
            </a:r>
          </a:p>
        </p:txBody>
      </p:sp>
    </p:spTree>
    <p:extLst>
      <p:ext uri="{BB962C8B-B14F-4D97-AF65-F5344CB8AC3E}">
        <p14:creationId xmlns:p14="http://schemas.microsoft.com/office/powerpoint/2010/main" val="1827428047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"/>
            <a:ext cx="8285480" cy="2362200"/>
          </a:xfrm>
          <a:solidFill>
            <a:srgbClr val="FFFF99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o-RO" sz="2400" b="1" dirty="0">
                <a:latin typeface="Courier New"/>
                <a:cs typeface="Courier New"/>
              </a:rPr>
              <a:t>(define (fib-tr n)</a:t>
            </a:r>
          </a:p>
          <a:p>
            <a:pPr marL="0" indent="0">
              <a:buNone/>
            </a:pPr>
            <a:r>
              <a:rPr lang="ro-RO" sz="2400" b="1" dirty="0">
                <a:latin typeface="Courier New"/>
                <a:cs typeface="Courier New"/>
              </a:rPr>
              <a:t>  (define (fib-helper </a:t>
            </a:r>
            <a:r>
              <a:rPr lang="ro-RO" sz="2400" b="1" dirty="0">
                <a:solidFill>
                  <a:schemeClr val="accent2"/>
                </a:solidFill>
                <a:latin typeface="Courier New"/>
                <a:cs typeface="Courier New"/>
              </a:rPr>
              <a:t>a</a:t>
            </a:r>
            <a:r>
              <a:rPr lang="ro-RO" sz="2400" b="1" dirty="0">
                <a:latin typeface="Courier New"/>
                <a:cs typeface="Courier New"/>
              </a:rPr>
              <a:t> </a:t>
            </a:r>
            <a:r>
              <a:rPr lang="ro-RO" sz="2400" b="1" dirty="0">
                <a:solidFill>
                  <a:srgbClr val="7030A0"/>
                </a:solidFill>
                <a:latin typeface="Courier New"/>
                <a:cs typeface="Courier New"/>
              </a:rPr>
              <a:t>b</a:t>
            </a:r>
            <a:r>
              <a:rPr lang="ro-RO" sz="2400" b="1" dirty="0">
                <a:latin typeface="Courier New"/>
                <a:cs typeface="Courier New"/>
              </a:rPr>
              <a:t> </a:t>
            </a:r>
            <a:r>
              <a:rPr lang="ro-RO" sz="2400" b="1" dirty="0">
                <a:solidFill>
                  <a:srgbClr val="C00000"/>
                </a:solidFill>
                <a:latin typeface="Courier New"/>
                <a:cs typeface="Courier New"/>
              </a:rPr>
              <a:t>ctr</a:t>
            </a:r>
            <a:r>
              <a:rPr lang="ro-RO" sz="2400" b="1" dirty="0">
                <a:latin typeface="Courier New"/>
                <a:cs typeface="Courier New"/>
              </a:rPr>
              <a:t>)</a:t>
            </a:r>
          </a:p>
          <a:p>
            <a:pPr marL="0" indent="0">
              <a:buNone/>
            </a:pPr>
            <a:r>
              <a:rPr lang="ro-RO" sz="2400" b="1" dirty="0">
                <a:latin typeface="Courier New"/>
                <a:cs typeface="Courier New"/>
              </a:rPr>
              <a:t>    (if (= ctr n) a</a:t>
            </a:r>
          </a:p>
          <a:p>
            <a:pPr marL="0" indent="0">
              <a:buNone/>
            </a:pPr>
            <a:r>
              <a:rPr lang="ro-RO" sz="2400" b="1" dirty="0">
                <a:latin typeface="Courier New"/>
                <a:cs typeface="Courier New"/>
              </a:rPr>
              <a:t>        (fib-helper </a:t>
            </a:r>
            <a:r>
              <a:rPr lang="ro-RO" sz="2400" b="1" dirty="0">
                <a:solidFill>
                  <a:schemeClr val="accent2"/>
                </a:solidFill>
                <a:latin typeface="Courier New"/>
                <a:cs typeface="Courier New"/>
              </a:rPr>
              <a:t>b</a:t>
            </a:r>
            <a:r>
              <a:rPr lang="ro-RO" sz="2400" b="1" dirty="0">
                <a:latin typeface="Courier New"/>
                <a:cs typeface="Courier New"/>
              </a:rPr>
              <a:t> </a:t>
            </a:r>
            <a:r>
              <a:rPr lang="ro-RO" sz="2400" b="1" dirty="0">
                <a:solidFill>
                  <a:srgbClr val="7030A0"/>
                </a:solidFill>
                <a:latin typeface="Courier New"/>
                <a:cs typeface="Courier New"/>
              </a:rPr>
              <a:t>(+ a b) </a:t>
            </a:r>
            <a:r>
              <a:rPr lang="ro-RO" sz="2400" b="1" dirty="0">
                <a:solidFill>
                  <a:srgbClr val="C00000"/>
                </a:solidFill>
                <a:latin typeface="Courier New"/>
                <a:cs typeface="Courier New"/>
              </a:rPr>
              <a:t>(+ ctr 1)</a:t>
            </a:r>
            <a:r>
              <a:rPr lang="ro-RO" sz="2400" b="1" dirty="0">
                <a:latin typeface="Courier New"/>
                <a:cs typeface="Courier New"/>
              </a:rPr>
              <a:t>)))</a:t>
            </a:r>
          </a:p>
          <a:p>
            <a:pPr marL="0" indent="0">
              <a:buNone/>
            </a:pPr>
            <a:r>
              <a:rPr lang="ro-RO" sz="2400" b="1" dirty="0">
                <a:latin typeface="Courier New"/>
                <a:cs typeface="Courier New"/>
              </a:rPr>
              <a:t>  (fib-helper </a:t>
            </a:r>
            <a:r>
              <a:rPr lang="ro-RO" sz="2400" b="1" dirty="0">
                <a:solidFill>
                  <a:schemeClr val="accent2"/>
                </a:solidFill>
                <a:latin typeface="Courier New"/>
                <a:cs typeface="Courier New"/>
              </a:rPr>
              <a:t>1</a:t>
            </a:r>
            <a:r>
              <a:rPr lang="ro-RO" sz="2400" b="1" dirty="0">
                <a:latin typeface="Courier New"/>
                <a:cs typeface="Courier New"/>
              </a:rPr>
              <a:t> </a:t>
            </a:r>
            <a:r>
              <a:rPr lang="ro-RO" sz="2400" b="1" dirty="0">
                <a:solidFill>
                  <a:srgbClr val="7030A0"/>
                </a:solidFill>
                <a:latin typeface="Courier New"/>
                <a:cs typeface="Courier New"/>
              </a:rPr>
              <a:t>1</a:t>
            </a:r>
            <a:r>
              <a:rPr lang="ro-RO" sz="2400" b="1" dirty="0">
                <a:latin typeface="Courier New"/>
                <a:cs typeface="Courier New"/>
              </a:rPr>
              <a:t> </a:t>
            </a:r>
            <a:r>
              <a:rPr lang="ro-RO" sz="2400" b="1" dirty="0">
                <a:solidFill>
                  <a:srgbClr val="C00000"/>
                </a:solidFill>
                <a:latin typeface="Courier New"/>
                <a:cs typeface="Courier New"/>
              </a:rPr>
              <a:t>1</a:t>
            </a:r>
            <a:r>
              <a:rPr lang="ro-RO" sz="2400" b="1" dirty="0">
                <a:latin typeface="Courier New"/>
                <a:cs typeface="Courier New"/>
              </a:rPr>
              <a:t>))</a:t>
            </a:r>
            <a:endParaRPr lang="en-US" sz="2400" b="1" dirty="0">
              <a:latin typeface="Courier New"/>
              <a:cs typeface="Courier New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1447800" y="2590800"/>
            <a:ext cx="5943600" cy="3276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fib(n):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kern="0" dirty="0" err="1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kern="0" dirty="0">
                <a:solidFill>
                  <a:schemeClr val="accent2"/>
                </a:solidFill>
                <a:latin typeface="Courier New" charset="0"/>
                <a:ea typeface="Courier New" charset="0"/>
                <a:cs typeface="Courier New" charset="0"/>
              </a:rPr>
              <a:t>a 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kern="0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b = 2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while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&lt; n: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 err="1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ctr</a:t>
            </a:r>
            <a:r>
              <a:rPr lang="en-US" b="1" kern="0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+= 1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 err="1"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= a  # hold onto value of a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>
                <a:solidFill>
                  <a:schemeClr val="accent2"/>
                </a:solidFill>
                <a:latin typeface="Courier New" charset="0"/>
                <a:ea typeface="Courier New" charset="0"/>
                <a:cs typeface="Courier New" charset="0"/>
              </a:rPr>
              <a:t>a = b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kern="0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b = </a:t>
            </a:r>
            <a:r>
              <a:rPr lang="en-US" b="1" kern="0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old_a</a:t>
            </a:r>
            <a:r>
              <a:rPr lang="en-US" b="1" kern="0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 + b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b="1" kern="0" dirty="0">
                <a:latin typeface="Courier New" charset="0"/>
                <a:ea typeface="Courier New" charset="0"/>
                <a:cs typeface="Courier New" charset="0"/>
              </a:rPr>
              <a:t>  return a</a:t>
            </a:r>
          </a:p>
        </p:txBody>
      </p:sp>
    </p:spTree>
    <p:extLst>
      <p:ext uri="{BB962C8B-B14F-4D97-AF65-F5344CB8AC3E}">
        <p14:creationId xmlns:p14="http://schemas.microsoft.com/office/powerpoint/2010/main" val="367493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type 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Racket (like most Scheme or Lisp dialects) is dynamically type checked.</a:t>
            </a:r>
            <a:br>
              <a:rPr lang="en-US" dirty="0"/>
            </a:br>
            <a:endParaRPr lang="en-US" dirty="0"/>
          </a:p>
          <a:p>
            <a:r>
              <a:rPr lang="en-US" dirty="0"/>
              <a:t>Some characteristics of dynamic type checking:</a:t>
            </a:r>
          </a:p>
          <a:p>
            <a:pPr lvl="1"/>
            <a:r>
              <a:rPr lang="en-US" dirty="0"/>
              <a:t>Values have types, but variables do not.</a:t>
            </a:r>
          </a:p>
          <a:p>
            <a:pPr lvl="2"/>
            <a:r>
              <a:rPr lang="en-US" dirty="0"/>
              <a:t>A variable can have different types during its lifetime.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Most type-error bugs cannot be found before the program is run, and not until the offending line of code is encountered.</a:t>
            </a:r>
          </a:p>
          <a:p>
            <a:pPr lvl="2"/>
            <a:r>
              <a:rPr lang="en-US" dirty="0"/>
              <a:t>Possible to write code with type errors that aren't discovered for a long time, if buried in code that isn't executed often.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Traditionally (but not always), dynamically-typed languages are interpreted, whereas statically-typed languages are compiled.</a:t>
            </a:r>
          </a:p>
        </p:txBody>
      </p:sp>
    </p:spTree>
    <p:extLst>
      <p:ext uri="{BB962C8B-B14F-4D97-AF65-F5344CB8AC3E}">
        <p14:creationId xmlns:p14="http://schemas.microsoft.com/office/powerpoint/2010/main" val="1074795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good things about dynamic type 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199"/>
            <a:ext cx="8458200" cy="4862689"/>
          </a:xfrm>
        </p:spPr>
        <p:txBody>
          <a:bodyPr>
            <a:normAutofit/>
          </a:bodyPr>
          <a:lstStyle/>
          <a:p>
            <a:r>
              <a:rPr lang="en-US" dirty="0"/>
              <a:t>Enables straight-forward polymorphism (enabling code to handle any data type).</a:t>
            </a:r>
          </a:p>
          <a:p>
            <a:pPr lvl="1"/>
            <a:r>
              <a:rPr lang="en-US" dirty="0"/>
              <a:t>Example: Calculating the length of a list.</a:t>
            </a:r>
          </a:p>
          <a:p>
            <a:pPr marL="457200" lvl="1" indent="0">
              <a:buNone/>
            </a:pPr>
            <a:r>
              <a:rPr lang="en-US" sz="2100" b="1" dirty="0">
                <a:latin typeface="Courier"/>
                <a:cs typeface="Courier"/>
              </a:rPr>
              <a:t>(define (length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</a:t>
            </a:r>
            <a:br>
              <a:rPr lang="en-US" sz="2100" b="1" dirty="0">
                <a:latin typeface="Courier"/>
                <a:cs typeface="Courier"/>
              </a:rPr>
            </a:br>
            <a:r>
              <a:rPr lang="en-US" sz="2100" b="1" dirty="0">
                <a:latin typeface="Courier"/>
                <a:cs typeface="Courier"/>
              </a:rPr>
              <a:t>   (if (null?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 0 (+ 1 (length (</a:t>
            </a:r>
            <a:r>
              <a:rPr lang="en-US" sz="2100" b="1" dirty="0" err="1">
                <a:latin typeface="Courier"/>
                <a:cs typeface="Courier"/>
              </a:rPr>
              <a:t>cdr</a:t>
            </a:r>
            <a:r>
              <a:rPr lang="en-US" sz="2100" b="1" dirty="0">
                <a:latin typeface="Courier"/>
                <a:cs typeface="Courier"/>
              </a:rPr>
              <a:t>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)))))</a:t>
            </a:r>
            <a:br>
              <a:rPr lang="en-US" sz="2100" b="1" dirty="0">
                <a:latin typeface="Courier"/>
                <a:cs typeface="Courier"/>
              </a:rPr>
            </a:br>
            <a:br>
              <a:rPr lang="en-US" dirty="0">
                <a:latin typeface="Courier"/>
                <a:cs typeface="Courier"/>
              </a:rPr>
            </a:br>
            <a:r>
              <a:rPr lang="en-US" dirty="0"/>
              <a:t>versus</a:t>
            </a:r>
            <a:br>
              <a:rPr lang="en-US" dirty="0"/>
            </a:br>
            <a:br>
              <a:rPr lang="en-US" dirty="0"/>
            </a:br>
            <a:r>
              <a:rPr lang="en-US" sz="1900" b="1" dirty="0">
                <a:latin typeface="Courier"/>
                <a:cs typeface="Courier"/>
              </a:rPr>
              <a:t>class Node { public int data; public Node next; }</a:t>
            </a:r>
            <a:br>
              <a:rPr lang="en-US" sz="1900" b="1" dirty="0">
                <a:latin typeface="Courier"/>
                <a:cs typeface="Courier"/>
              </a:rPr>
            </a:b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int </a:t>
            </a:r>
            <a:r>
              <a:rPr lang="en-US" sz="1900" b="1" dirty="0" err="1">
                <a:latin typeface="Courier"/>
                <a:cs typeface="Courier"/>
              </a:rPr>
              <a:t>length_int_linkedlist</a:t>
            </a:r>
            <a:r>
              <a:rPr lang="en-US" sz="1900" b="1" dirty="0">
                <a:latin typeface="Courier"/>
                <a:cs typeface="Courier"/>
              </a:rPr>
              <a:t>(Node </a:t>
            </a:r>
            <a:r>
              <a:rPr lang="en-US" sz="1900" b="1" dirty="0" err="1">
                <a:latin typeface="Courier"/>
                <a:cs typeface="Courier"/>
              </a:rPr>
              <a:t>lst</a:t>
            </a:r>
            <a:r>
              <a:rPr lang="en-US" sz="1900" b="1" dirty="0">
                <a:latin typeface="Courier"/>
                <a:cs typeface="Courier"/>
              </a:rPr>
              <a:t>) {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   if (</a:t>
            </a:r>
            <a:r>
              <a:rPr lang="en-US" sz="1900" b="1" dirty="0" err="1">
                <a:latin typeface="Courier"/>
                <a:cs typeface="Courier"/>
              </a:rPr>
              <a:t>lst</a:t>
            </a:r>
            <a:r>
              <a:rPr lang="en-US" sz="1900" b="1" dirty="0">
                <a:latin typeface="Courier"/>
                <a:cs typeface="Courier"/>
              </a:rPr>
              <a:t>-&gt;next == </a:t>
            </a:r>
            <a:r>
              <a:rPr lang="en-US" sz="1900" b="1" dirty="0" err="1">
                <a:latin typeface="Courier"/>
                <a:cs typeface="Courier"/>
              </a:rPr>
              <a:t>nullptr</a:t>
            </a:r>
            <a:r>
              <a:rPr lang="en-US" sz="1900" b="1" dirty="0">
                <a:latin typeface="Courier"/>
                <a:cs typeface="Courier"/>
              </a:rPr>
              <a:t>) return 0;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   else return 1 + </a:t>
            </a:r>
            <a:r>
              <a:rPr lang="en-US" sz="1900" b="1" dirty="0" err="1">
                <a:latin typeface="Courier"/>
                <a:cs typeface="Courier"/>
              </a:rPr>
              <a:t>length_int_linkedlist</a:t>
            </a:r>
            <a:r>
              <a:rPr lang="en-US" sz="1900" b="1" dirty="0">
                <a:latin typeface="Courier"/>
                <a:cs typeface="Courier"/>
              </a:rPr>
              <a:t>(</a:t>
            </a:r>
            <a:r>
              <a:rPr lang="en-US" sz="1900" b="1" dirty="0" err="1">
                <a:latin typeface="Courier"/>
                <a:cs typeface="Courier"/>
              </a:rPr>
              <a:t>lst</a:t>
            </a:r>
            <a:r>
              <a:rPr lang="en-US" sz="1900" b="1" dirty="0">
                <a:latin typeface="Courier"/>
                <a:cs typeface="Courier"/>
              </a:rPr>
              <a:t>-&gt;next);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07248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Easier to create flexible data structures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686800" cy="5105400"/>
          </a:xfrm>
        </p:spPr>
        <p:txBody>
          <a:bodyPr>
            <a:normAutofit/>
          </a:bodyPr>
          <a:lstStyle/>
          <a:p>
            <a:r>
              <a:rPr lang="en-US" dirty="0"/>
              <a:t>In Racket, it's easy to create a list that can contain any other kind of data structure:</a:t>
            </a:r>
          </a:p>
          <a:p>
            <a:pPr lvl="1"/>
            <a:r>
              <a:rPr lang="en-US" dirty="0"/>
              <a:t>List of integers: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2 3)</a:t>
            </a:r>
          </a:p>
          <a:p>
            <a:pPr lvl="1"/>
            <a:r>
              <a:rPr lang="en-US" dirty="0"/>
              <a:t>List of </a:t>
            </a:r>
            <a:r>
              <a:rPr lang="en-US" dirty="0" err="1"/>
              <a:t>booleans</a:t>
            </a:r>
            <a:r>
              <a:rPr lang="en-US" dirty="0"/>
              <a:t>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'(#f #f #t #f #t)</a:t>
            </a:r>
          </a:p>
          <a:p>
            <a:pPr lvl="1"/>
            <a:r>
              <a:rPr lang="en-US" dirty="0"/>
              <a:t>List of strings: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'("a" "b" "c")</a:t>
            </a:r>
          </a:p>
          <a:p>
            <a:pPr lvl="1"/>
            <a:r>
              <a:rPr lang="en-US" dirty="0"/>
              <a:t>List of mixed types: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'("a" 42 #f)</a:t>
            </a:r>
          </a:p>
          <a:p>
            <a:pPr lvl="1"/>
            <a:r>
              <a:rPr lang="en-US" dirty="0"/>
              <a:t>List of really mixed types: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(3 #f) ("hi") 9 (1 2) ())</a:t>
            </a:r>
          </a:p>
          <a:p>
            <a:r>
              <a:rPr lang="en-US" dirty="0"/>
              <a:t>Also, all of these lists will work with our </a:t>
            </a:r>
            <a:r>
              <a:rPr lang="en-US" b="1" dirty="0">
                <a:latin typeface="Courier"/>
                <a:cs typeface="Courier"/>
              </a:rPr>
              <a:t>length </a:t>
            </a:r>
            <a:r>
              <a:rPr lang="en-US" dirty="0"/>
              <a:t>function!</a:t>
            </a:r>
          </a:p>
          <a:p>
            <a:endParaRPr lang="en-US" dirty="0"/>
          </a:p>
          <a:p>
            <a:r>
              <a:rPr lang="en-US" dirty="0"/>
              <a:t>Mixing types in a single data structure is not easy in statically-typed languages.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Java, arrays or </a:t>
            </a:r>
            <a:r>
              <a:rPr lang="en-US" dirty="0" err="1"/>
              <a:t>arraylists</a:t>
            </a:r>
            <a:r>
              <a:rPr lang="en-US" dirty="0"/>
              <a:t> must all hold the same type.</a:t>
            </a:r>
          </a:p>
        </p:txBody>
      </p:sp>
    </p:spTree>
    <p:extLst>
      <p:ext uri="{BB962C8B-B14F-4D97-AF65-F5344CB8AC3E}">
        <p14:creationId xmlns:p14="http://schemas.microsoft.com/office/powerpoint/2010/main" val="103898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"Manual" type-checking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Dynamically-typed languages often have some way for the programmer to discover the type of a variable.</a:t>
            </a:r>
          </a:p>
          <a:p>
            <a:r>
              <a:rPr lang="en-US" dirty="0"/>
              <a:t>In Racket (all of these return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</a:t>
            </a:r>
            <a:r>
              <a:rPr lang="en-US" dirty="0"/>
              <a:t> or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#f</a:t>
            </a:r>
            <a:r>
              <a:rPr lang="en-US" dirty="0"/>
              <a:t>):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number?</a:t>
            </a:r>
          </a:p>
          <a:p>
            <a:pPr lvl="2"/>
            <a:r>
              <a:rPr lang="en-US" dirty="0">
                <a:latin typeface="Courier"/>
                <a:cs typeface="Courier"/>
              </a:rPr>
              <a:t>also </a:t>
            </a:r>
            <a:r>
              <a:rPr lang="en-US" b="1" dirty="0">
                <a:latin typeface="Courier"/>
                <a:cs typeface="Courier"/>
              </a:rPr>
              <a:t>integer?, rational?, real?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list?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pair?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string?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boolean</a:t>
            </a:r>
            <a:r>
              <a:rPr lang="en-US" b="1" dirty="0">
                <a:latin typeface="Courier"/>
                <a:cs typeface="Courier"/>
              </a:rPr>
              <a:t>?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Arial"/>
                <a:cs typeface="Arial"/>
              </a:rPr>
              <a:t>Enables a single function to do different things depending on the type of an argument.</a:t>
            </a:r>
          </a:p>
        </p:txBody>
      </p:sp>
    </p:spTree>
    <p:extLst>
      <p:ext uri="{BB962C8B-B14F-4D97-AF65-F5344CB8AC3E}">
        <p14:creationId xmlns:p14="http://schemas.microsoft.com/office/powerpoint/2010/main" val="956839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For "regular" list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r>
              <a:rPr lang="en-US" dirty="0">
                <a:latin typeface="Arial"/>
                <a:cs typeface="Arial"/>
              </a:rPr>
              <a:t> of the list.</a:t>
            </a:r>
            <a:br>
              <a:rPr lang="en-US" dirty="0">
                <a:latin typeface="Arial"/>
                <a:cs typeface="Arial"/>
              </a:rPr>
            </a:br>
            <a:br>
              <a:rPr lang="en-US" dirty="0">
                <a:latin typeface="Arial"/>
                <a:cs typeface="Arial"/>
              </a:rPr>
            </a:b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For a list with possible nested lists…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the car of the list is a list…  	do what?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(car is not a list)…		do what?</a:t>
            </a:r>
          </a:p>
        </p:txBody>
      </p:sp>
    </p:spTree>
    <p:extLst>
      <p:ext uri="{BB962C8B-B14F-4D97-AF65-F5344CB8AC3E}">
        <p14:creationId xmlns:p14="http://schemas.microsoft.com/office/powerpoint/2010/main" val="123560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an_design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78853</TotalTime>
  <Words>3808</Words>
  <Application>Microsoft Macintosh PowerPoint</Application>
  <PresentationFormat>On-screen Show (4:3)</PresentationFormat>
  <Paragraphs>457</Paragraphs>
  <Slides>42</Slides>
  <Notes>6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Abadi MT Condensed Light</vt:lpstr>
      <vt:lpstr>Arial</vt:lpstr>
      <vt:lpstr>Courier</vt:lpstr>
      <vt:lpstr>Courier New</vt:lpstr>
      <vt:lpstr>Times New Roman</vt:lpstr>
      <vt:lpstr>dan_design_template</vt:lpstr>
      <vt:lpstr>CS 360  Programming Languages Day 6</vt:lpstr>
      <vt:lpstr>Today</vt:lpstr>
      <vt:lpstr>Type systems</vt:lpstr>
      <vt:lpstr>Declaring functions in Java vs Python</vt:lpstr>
      <vt:lpstr>Dynamic type checking</vt:lpstr>
      <vt:lpstr>Some good things about dynamic type checking</vt:lpstr>
      <vt:lpstr>Easier to create flexible data structures</vt:lpstr>
      <vt:lpstr>"Manual" type-checking</vt:lpstr>
      <vt:lpstr>Length of a list vs length of nested lists</vt:lpstr>
      <vt:lpstr>Length of a list vs length of nested lists</vt:lpstr>
      <vt:lpstr>Length of a list vs length of nested lists</vt:lpstr>
      <vt:lpstr>Side effects</vt:lpstr>
      <vt:lpstr>Side effects</vt:lpstr>
      <vt:lpstr>Tail Recursion and Accumulators</vt:lpstr>
      <vt:lpstr>Recursion</vt:lpstr>
      <vt:lpstr>Call stack</vt:lpstr>
      <vt:lpstr>Example</vt:lpstr>
      <vt:lpstr>What's being computed</vt:lpstr>
      <vt:lpstr>Compare</vt:lpstr>
      <vt:lpstr>PowerPoint Presentation</vt:lpstr>
      <vt:lpstr>What's being computed</vt:lpstr>
      <vt:lpstr>An optimization</vt:lpstr>
      <vt:lpstr>What really happens on the call stack</vt:lpstr>
      <vt:lpstr>Tail recursion</vt:lpstr>
      <vt:lpstr>Key to understanding tail recursion</vt:lpstr>
      <vt:lpstr>Methodology for tail-recursion</vt:lpstr>
      <vt:lpstr>PowerPoint Presentation</vt:lpstr>
      <vt:lpstr>Another example</vt:lpstr>
      <vt:lpstr>And another</vt:lpstr>
      <vt:lpstr>Actually much better</vt:lpstr>
      <vt:lpstr>Tail-recursion == while loop with local variable</vt:lpstr>
      <vt:lpstr>Tail-recursion == while loop with local variable</vt:lpstr>
      <vt:lpstr>Tail-recursion == while loop with local variable</vt:lpstr>
      <vt:lpstr>Always tail-recursive?</vt:lpstr>
      <vt:lpstr>Precise definition</vt:lpstr>
      <vt:lpstr>Are these functions tail-recursive?</vt:lpstr>
      <vt:lpstr>Try these…</vt:lpstr>
      <vt:lpstr>PowerPoint Presentation</vt:lpstr>
      <vt:lpstr>PowerPoint Presentation</vt:lpstr>
      <vt:lpstr>Fibonacci as a while loop</vt:lpstr>
      <vt:lpstr>Fibonacci as a while loop</vt:lpstr>
      <vt:lpstr>PowerPoint Presentation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865</cp:revision>
  <cp:lastPrinted>2017-08-30T19:10:09Z</cp:lastPrinted>
  <dcterms:created xsi:type="dcterms:W3CDTF">2009-03-13T20:43:19Z</dcterms:created>
  <dcterms:modified xsi:type="dcterms:W3CDTF">2023-02-09T18:31:39Z</dcterms:modified>
</cp:coreProperties>
</file>

<file path=docProps/thumbnail.jpeg>
</file>